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15" r:id="rId4"/>
    <p:sldId id="316" r:id="rId5"/>
    <p:sldId id="317" r:id="rId6"/>
    <p:sldId id="306" r:id="rId7"/>
    <p:sldId id="310" r:id="rId8"/>
    <p:sldId id="325" r:id="rId9"/>
    <p:sldId id="308" r:id="rId10"/>
    <p:sldId id="309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5" r:id="rId21"/>
    <p:sldId id="304" r:id="rId22"/>
    <p:sldId id="33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E1D"/>
    <a:srgbClr val="CD2121"/>
    <a:srgbClr val="DC2424"/>
    <a:srgbClr val="FF3300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0" autoAdjust="0"/>
    <p:restoredTop sz="94660"/>
  </p:normalViewPr>
  <p:slideViewPr>
    <p:cSldViewPr>
      <p:cViewPr varScale="1">
        <p:scale>
          <a:sx n="103" d="100"/>
          <a:sy n="103" d="100"/>
        </p:scale>
        <p:origin x="4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FFE13-5A0E-46D4-A0BC-BE74C1F2C38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15D15D5-954D-44DD-B357-46721DCBB16C}">
      <dgm:prSet phldrT="[Κείμενο]" custT="1"/>
      <dgm:spPr/>
      <dgm:t>
        <a:bodyPr/>
        <a:lstStyle/>
        <a:p>
          <a:pPr algn="just"/>
          <a:r>
            <a:rPr lang="el-GR" sz="1800" dirty="0" smtClean="0"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itchFamily="2" charset="2"/>
            </a:rPr>
            <a:t>Να αξιολογήσουν με ακρίβεια μια παραγόμενη εργασία, δραστηριότητα ή μια επίδοση (performance) σύμφωνα με διάφορα </a:t>
          </a:r>
          <a:r>
            <a:rPr lang="el-GR" sz="1800" u="sng" dirty="0" smtClean="0"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itchFamily="2" charset="2"/>
            </a:rPr>
            <a:t>επίπεδα ποιότητας</a:t>
          </a:r>
          <a:r>
            <a:rPr lang="el-GR" sz="1800" u="none" dirty="0" smtClean="0"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itchFamily="2" charset="2"/>
            </a:rPr>
            <a:t> </a:t>
          </a:r>
          <a:r>
            <a:rPr lang="el-GR" sz="1800" dirty="0" smtClean="0"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itchFamily="2" charset="2"/>
            </a:rPr>
            <a:t>(αποτυπώνοντας ποιοτικά χαρακτηριστικά).</a:t>
          </a:r>
          <a:endParaRPr lang="el-G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BACA27-3AA4-4B1F-A8FC-1244E6D87A95}" type="parTrans" cxnId="{D1C8A5BD-2942-4425-BF85-16FACC3A9B87}">
      <dgm:prSet/>
      <dgm:spPr/>
      <dgm:t>
        <a:bodyPr/>
        <a:lstStyle/>
        <a:p>
          <a:endParaRPr lang="el-G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F1A0B9-A011-44DA-84A1-3AD96DECF688}" type="sibTrans" cxnId="{D1C8A5BD-2942-4425-BF85-16FACC3A9B87}">
      <dgm:prSet/>
      <dgm:spPr/>
      <dgm:t>
        <a:bodyPr/>
        <a:lstStyle/>
        <a:p>
          <a:endParaRPr lang="el-G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2D8163-D3DC-4F3D-A35E-5069B269327B}">
      <dgm:prSet phldrT="[Κείμενο]" custT="1"/>
      <dgm:spPr/>
      <dgm:t>
        <a:bodyPr/>
        <a:lstStyle/>
        <a:p>
          <a:pPr algn="just"/>
          <a:r>
            <a:rPr lang="el-GR" sz="18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Οι στόχοι και τα </a:t>
          </a:r>
          <a:r>
            <a:rPr lang="el-GR" sz="1800" u="sng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προσδοκώμενα αποτελέσματα </a:t>
          </a:r>
          <a:r>
            <a:rPr lang="el-GR" sz="18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παρουσιάζονται από τον εκπαιδευτικό εκ των προτέρων με σαφή και κατανοητό τρόπο στους μαθητές.</a:t>
          </a:r>
        </a:p>
      </dgm:t>
    </dgm:pt>
    <dgm:pt modelId="{66172F05-E506-430B-8E75-4A4DE95E6C7E}" type="parTrans" cxnId="{89C3E687-C9EA-4B23-986B-68D87D389F7E}">
      <dgm:prSet/>
      <dgm:spPr/>
      <dgm:t>
        <a:bodyPr/>
        <a:lstStyle/>
        <a:p>
          <a:endParaRPr lang="el-G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1ADB60-FFE6-436A-A6EF-9AB43FF50AEB}" type="sibTrans" cxnId="{89C3E687-C9EA-4B23-986B-68D87D389F7E}">
      <dgm:prSet/>
      <dgm:spPr/>
      <dgm:t>
        <a:bodyPr/>
        <a:lstStyle/>
        <a:p>
          <a:endParaRPr lang="el-G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1C988-3566-4690-A5BA-6FF958FF484D}">
      <dgm:prSet phldrT="[Κείμενο]" custT="1"/>
      <dgm:spPr/>
      <dgm:t>
        <a:bodyPr/>
        <a:lstStyle/>
        <a:p>
          <a:pPr algn="just"/>
          <a:r>
            <a:rPr lang="el-GR" sz="18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Να παρέχουν μια πιο κατατοπιστική </a:t>
          </a:r>
          <a:r>
            <a:rPr lang="el-GR" sz="1800" u="sng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ανατροφοδότηση</a:t>
          </a:r>
          <a:r>
            <a:rPr lang="el-GR" sz="18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στους μαθητές σχετικά με τις γνωστικές δυνατότητες και αδυναμίες τους.</a:t>
          </a:r>
        </a:p>
      </dgm:t>
    </dgm:pt>
    <dgm:pt modelId="{D93554DA-2C63-4A44-BC1F-6F35CEAFAE9B}" type="parTrans" cxnId="{87147182-F998-4A59-B5A5-EF8DF3DE375A}">
      <dgm:prSet/>
      <dgm:spPr/>
      <dgm:t>
        <a:bodyPr/>
        <a:lstStyle/>
        <a:p>
          <a:endParaRPr lang="el-G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B5FC65-7417-4A2E-B2D8-4D3A1B6FBD40}" type="sibTrans" cxnId="{87147182-F998-4A59-B5A5-EF8DF3DE375A}">
      <dgm:prSet/>
      <dgm:spPr/>
      <dgm:t>
        <a:bodyPr/>
        <a:lstStyle/>
        <a:p>
          <a:endParaRPr lang="el-G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F885BB-7DD2-4B0F-9632-9400D7CF19BB}" type="pres">
      <dgm:prSet presAssocID="{13BFFE13-5A0E-46D4-A0BC-BE74C1F2C3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9762FDF-D0DF-4C74-9255-39BF94752754}" type="pres">
      <dgm:prSet presAssocID="{115D15D5-954D-44DD-B357-46721DCBB16C}" presName="parentLin" presStyleCnt="0"/>
      <dgm:spPr/>
    </dgm:pt>
    <dgm:pt modelId="{932BA65C-2573-4C2C-B541-FB46F7893EBA}" type="pres">
      <dgm:prSet presAssocID="{115D15D5-954D-44DD-B357-46721DCBB16C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392E76D9-05A5-43E2-8E18-919099C223EA}" type="pres">
      <dgm:prSet presAssocID="{115D15D5-954D-44DD-B357-46721DCBB16C}" presName="parentText" presStyleLbl="node1" presStyleIdx="0" presStyleCnt="3" custScaleX="149824" custScaleY="12499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6417880-5F9C-4662-800F-6EFD9FBED318}" type="pres">
      <dgm:prSet presAssocID="{115D15D5-954D-44DD-B357-46721DCBB16C}" presName="negativeSpace" presStyleCnt="0"/>
      <dgm:spPr/>
    </dgm:pt>
    <dgm:pt modelId="{ED9FDD04-9477-41AD-8B43-B6ED7A885E38}" type="pres">
      <dgm:prSet presAssocID="{115D15D5-954D-44DD-B357-46721DCBB16C}" presName="childText" presStyleLbl="conFgAcc1" presStyleIdx="0" presStyleCnt="3">
        <dgm:presLayoutVars>
          <dgm:bulletEnabled val="1"/>
        </dgm:presLayoutVars>
      </dgm:prSet>
      <dgm:spPr/>
    </dgm:pt>
    <dgm:pt modelId="{7160EC35-3EAF-4FE4-9948-658E5B4A7E55}" type="pres">
      <dgm:prSet presAssocID="{77F1A0B9-A011-44DA-84A1-3AD96DECF688}" presName="spaceBetweenRectangles" presStyleCnt="0"/>
      <dgm:spPr/>
    </dgm:pt>
    <dgm:pt modelId="{437B4B15-7B22-4F06-BE97-A020F14B1C2B}" type="pres">
      <dgm:prSet presAssocID="{122D8163-D3DC-4F3D-A35E-5069B269327B}" presName="parentLin" presStyleCnt="0"/>
      <dgm:spPr/>
    </dgm:pt>
    <dgm:pt modelId="{226D5865-AC17-4E77-88E8-7975009D5192}" type="pres">
      <dgm:prSet presAssocID="{122D8163-D3DC-4F3D-A35E-5069B269327B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79CB50FE-4E2D-4942-942E-31209FA5BF8B}" type="pres">
      <dgm:prSet presAssocID="{122D8163-D3DC-4F3D-A35E-5069B269327B}" presName="parentText" presStyleLbl="node1" presStyleIdx="1" presStyleCnt="3" custScaleX="142857" custScaleY="87919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8BBADD-BB25-4A29-9C91-4A1F06D87114}" type="pres">
      <dgm:prSet presAssocID="{122D8163-D3DC-4F3D-A35E-5069B269327B}" presName="negativeSpace" presStyleCnt="0"/>
      <dgm:spPr/>
    </dgm:pt>
    <dgm:pt modelId="{C2453EC9-485E-460B-B256-77FEA2CD96B5}" type="pres">
      <dgm:prSet presAssocID="{122D8163-D3DC-4F3D-A35E-5069B269327B}" presName="childText" presStyleLbl="conFgAcc1" presStyleIdx="1" presStyleCnt="3">
        <dgm:presLayoutVars>
          <dgm:bulletEnabled val="1"/>
        </dgm:presLayoutVars>
      </dgm:prSet>
      <dgm:spPr/>
    </dgm:pt>
    <dgm:pt modelId="{2FB7686B-2783-47F1-89A9-F0D802F69ABA}" type="pres">
      <dgm:prSet presAssocID="{CC1ADB60-FFE6-436A-A6EF-9AB43FF50AEB}" presName="spaceBetweenRectangles" presStyleCnt="0"/>
      <dgm:spPr/>
    </dgm:pt>
    <dgm:pt modelId="{964069EF-D7AB-42FF-832C-C52E46EC2EDC}" type="pres">
      <dgm:prSet presAssocID="{49B1C988-3566-4690-A5BA-6FF958FF484D}" presName="parentLin" presStyleCnt="0"/>
      <dgm:spPr/>
    </dgm:pt>
    <dgm:pt modelId="{59D02DC0-5599-45A6-BB2C-246F177AC834}" type="pres">
      <dgm:prSet presAssocID="{49B1C988-3566-4690-A5BA-6FF958FF484D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A9D861E5-9561-42F6-AB49-93DE09D7D17D}" type="pres">
      <dgm:prSet presAssocID="{49B1C988-3566-4690-A5BA-6FF958FF484D}" presName="parentText" presStyleLbl="node1" presStyleIdx="2" presStyleCnt="3" custScaleX="136014" custScaleY="7715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6AF34D6-AE26-4F5C-966D-1906ED1A7E27}" type="pres">
      <dgm:prSet presAssocID="{49B1C988-3566-4690-A5BA-6FF958FF484D}" presName="negativeSpace" presStyleCnt="0"/>
      <dgm:spPr/>
    </dgm:pt>
    <dgm:pt modelId="{32BEE573-E5FF-472C-B855-6781D5D260BC}" type="pres">
      <dgm:prSet presAssocID="{49B1C988-3566-4690-A5BA-6FF958FF484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9C3E687-C9EA-4B23-986B-68D87D389F7E}" srcId="{13BFFE13-5A0E-46D4-A0BC-BE74C1F2C380}" destId="{122D8163-D3DC-4F3D-A35E-5069B269327B}" srcOrd="1" destOrd="0" parTransId="{66172F05-E506-430B-8E75-4A4DE95E6C7E}" sibTransId="{CC1ADB60-FFE6-436A-A6EF-9AB43FF50AEB}"/>
    <dgm:cxn modelId="{EB24D2DC-0AA0-4CD6-BA08-861B9366CB4B}" type="presOf" srcId="{122D8163-D3DC-4F3D-A35E-5069B269327B}" destId="{79CB50FE-4E2D-4942-942E-31209FA5BF8B}" srcOrd="1" destOrd="0" presId="urn:microsoft.com/office/officeart/2005/8/layout/list1"/>
    <dgm:cxn modelId="{D1C8A5BD-2942-4425-BF85-16FACC3A9B87}" srcId="{13BFFE13-5A0E-46D4-A0BC-BE74C1F2C380}" destId="{115D15D5-954D-44DD-B357-46721DCBB16C}" srcOrd="0" destOrd="0" parTransId="{89BACA27-3AA4-4B1F-A8FC-1244E6D87A95}" sibTransId="{77F1A0B9-A011-44DA-84A1-3AD96DECF688}"/>
    <dgm:cxn modelId="{2153C1B4-3467-4FE1-9020-0742754BC397}" type="presOf" srcId="{13BFFE13-5A0E-46D4-A0BC-BE74C1F2C380}" destId="{36F885BB-7DD2-4B0F-9632-9400D7CF19BB}" srcOrd="0" destOrd="0" presId="urn:microsoft.com/office/officeart/2005/8/layout/list1"/>
    <dgm:cxn modelId="{58B1A65A-DBB4-48E0-B39E-22901CF6B582}" type="presOf" srcId="{115D15D5-954D-44DD-B357-46721DCBB16C}" destId="{932BA65C-2573-4C2C-B541-FB46F7893EBA}" srcOrd="0" destOrd="0" presId="urn:microsoft.com/office/officeart/2005/8/layout/list1"/>
    <dgm:cxn modelId="{C4EF06E7-C390-462D-B9C5-ED41A2A57D11}" type="presOf" srcId="{115D15D5-954D-44DD-B357-46721DCBB16C}" destId="{392E76D9-05A5-43E2-8E18-919099C223EA}" srcOrd="1" destOrd="0" presId="urn:microsoft.com/office/officeart/2005/8/layout/list1"/>
    <dgm:cxn modelId="{065E9990-8EAA-4E7A-8669-927486C482B1}" type="presOf" srcId="{122D8163-D3DC-4F3D-A35E-5069B269327B}" destId="{226D5865-AC17-4E77-88E8-7975009D5192}" srcOrd="0" destOrd="0" presId="urn:microsoft.com/office/officeart/2005/8/layout/list1"/>
    <dgm:cxn modelId="{1D04A451-F769-40A1-A7B1-B93F2C65A99D}" type="presOf" srcId="{49B1C988-3566-4690-A5BA-6FF958FF484D}" destId="{A9D861E5-9561-42F6-AB49-93DE09D7D17D}" srcOrd="1" destOrd="0" presId="urn:microsoft.com/office/officeart/2005/8/layout/list1"/>
    <dgm:cxn modelId="{8F86F62C-79CC-4086-844C-2E2EAF48CCBF}" type="presOf" srcId="{49B1C988-3566-4690-A5BA-6FF958FF484D}" destId="{59D02DC0-5599-45A6-BB2C-246F177AC834}" srcOrd="0" destOrd="0" presId="urn:microsoft.com/office/officeart/2005/8/layout/list1"/>
    <dgm:cxn modelId="{87147182-F998-4A59-B5A5-EF8DF3DE375A}" srcId="{13BFFE13-5A0E-46D4-A0BC-BE74C1F2C380}" destId="{49B1C988-3566-4690-A5BA-6FF958FF484D}" srcOrd="2" destOrd="0" parTransId="{D93554DA-2C63-4A44-BC1F-6F35CEAFAE9B}" sibTransId="{74B5FC65-7417-4A2E-B2D8-4D3A1B6FBD40}"/>
    <dgm:cxn modelId="{9D4C2395-BC8C-497D-B0E7-371092546615}" type="presParOf" srcId="{36F885BB-7DD2-4B0F-9632-9400D7CF19BB}" destId="{D9762FDF-D0DF-4C74-9255-39BF94752754}" srcOrd="0" destOrd="0" presId="urn:microsoft.com/office/officeart/2005/8/layout/list1"/>
    <dgm:cxn modelId="{E947A8E9-80B4-4B9B-A5E6-E8ED4B876873}" type="presParOf" srcId="{D9762FDF-D0DF-4C74-9255-39BF94752754}" destId="{932BA65C-2573-4C2C-B541-FB46F7893EBA}" srcOrd="0" destOrd="0" presId="urn:microsoft.com/office/officeart/2005/8/layout/list1"/>
    <dgm:cxn modelId="{27CCB5D0-E28A-40E7-B9A4-1E1D147A9C08}" type="presParOf" srcId="{D9762FDF-D0DF-4C74-9255-39BF94752754}" destId="{392E76D9-05A5-43E2-8E18-919099C223EA}" srcOrd="1" destOrd="0" presId="urn:microsoft.com/office/officeart/2005/8/layout/list1"/>
    <dgm:cxn modelId="{76817840-A68E-40D9-A010-1E2B845C4260}" type="presParOf" srcId="{36F885BB-7DD2-4B0F-9632-9400D7CF19BB}" destId="{46417880-5F9C-4662-800F-6EFD9FBED318}" srcOrd="1" destOrd="0" presId="urn:microsoft.com/office/officeart/2005/8/layout/list1"/>
    <dgm:cxn modelId="{7CC8EC12-B67B-426F-B1DB-6B7CF7FA5064}" type="presParOf" srcId="{36F885BB-7DD2-4B0F-9632-9400D7CF19BB}" destId="{ED9FDD04-9477-41AD-8B43-B6ED7A885E38}" srcOrd="2" destOrd="0" presId="urn:microsoft.com/office/officeart/2005/8/layout/list1"/>
    <dgm:cxn modelId="{5ADEA6B1-C854-4F9A-8148-A30C6CB20C84}" type="presParOf" srcId="{36F885BB-7DD2-4B0F-9632-9400D7CF19BB}" destId="{7160EC35-3EAF-4FE4-9948-658E5B4A7E55}" srcOrd="3" destOrd="0" presId="urn:microsoft.com/office/officeart/2005/8/layout/list1"/>
    <dgm:cxn modelId="{69924EB6-02F7-4873-8546-4E6234152FE8}" type="presParOf" srcId="{36F885BB-7DD2-4B0F-9632-9400D7CF19BB}" destId="{437B4B15-7B22-4F06-BE97-A020F14B1C2B}" srcOrd="4" destOrd="0" presId="urn:microsoft.com/office/officeart/2005/8/layout/list1"/>
    <dgm:cxn modelId="{9C911458-29BD-4B17-A06F-5CF7FD47060E}" type="presParOf" srcId="{437B4B15-7B22-4F06-BE97-A020F14B1C2B}" destId="{226D5865-AC17-4E77-88E8-7975009D5192}" srcOrd="0" destOrd="0" presId="urn:microsoft.com/office/officeart/2005/8/layout/list1"/>
    <dgm:cxn modelId="{7671667E-3A85-4351-B8C9-979F81811E56}" type="presParOf" srcId="{437B4B15-7B22-4F06-BE97-A020F14B1C2B}" destId="{79CB50FE-4E2D-4942-942E-31209FA5BF8B}" srcOrd="1" destOrd="0" presId="urn:microsoft.com/office/officeart/2005/8/layout/list1"/>
    <dgm:cxn modelId="{5AE781E2-6AC0-4673-8DB5-58AD322D29FD}" type="presParOf" srcId="{36F885BB-7DD2-4B0F-9632-9400D7CF19BB}" destId="{028BBADD-BB25-4A29-9C91-4A1F06D87114}" srcOrd="5" destOrd="0" presId="urn:microsoft.com/office/officeart/2005/8/layout/list1"/>
    <dgm:cxn modelId="{11A24D1D-C0AC-4EE0-A4A4-56C7F543AE9E}" type="presParOf" srcId="{36F885BB-7DD2-4B0F-9632-9400D7CF19BB}" destId="{C2453EC9-485E-460B-B256-77FEA2CD96B5}" srcOrd="6" destOrd="0" presId="urn:microsoft.com/office/officeart/2005/8/layout/list1"/>
    <dgm:cxn modelId="{DCCA4A32-733C-452D-89C3-05947CE51309}" type="presParOf" srcId="{36F885BB-7DD2-4B0F-9632-9400D7CF19BB}" destId="{2FB7686B-2783-47F1-89A9-F0D802F69ABA}" srcOrd="7" destOrd="0" presId="urn:microsoft.com/office/officeart/2005/8/layout/list1"/>
    <dgm:cxn modelId="{AC80FC36-09B8-4878-95A7-02E4948E7C2C}" type="presParOf" srcId="{36F885BB-7DD2-4B0F-9632-9400D7CF19BB}" destId="{964069EF-D7AB-42FF-832C-C52E46EC2EDC}" srcOrd="8" destOrd="0" presId="urn:microsoft.com/office/officeart/2005/8/layout/list1"/>
    <dgm:cxn modelId="{F4853777-6508-4337-B70E-4CA51411354E}" type="presParOf" srcId="{964069EF-D7AB-42FF-832C-C52E46EC2EDC}" destId="{59D02DC0-5599-45A6-BB2C-246F177AC834}" srcOrd="0" destOrd="0" presId="urn:microsoft.com/office/officeart/2005/8/layout/list1"/>
    <dgm:cxn modelId="{C81908FA-F9A7-4913-B3FD-AE69C9283530}" type="presParOf" srcId="{964069EF-D7AB-42FF-832C-C52E46EC2EDC}" destId="{A9D861E5-9561-42F6-AB49-93DE09D7D17D}" srcOrd="1" destOrd="0" presId="urn:microsoft.com/office/officeart/2005/8/layout/list1"/>
    <dgm:cxn modelId="{EB1C28BD-BACC-483C-9584-0EF64FEEDFA3}" type="presParOf" srcId="{36F885BB-7DD2-4B0F-9632-9400D7CF19BB}" destId="{96AF34D6-AE26-4F5C-966D-1906ED1A7E27}" srcOrd="9" destOrd="0" presId="urn:microsoft.com/office/officeart/2005/8/layout/list1"/>
    <dgm:cxn modelId="{97012E20-B21D-4116-A24A-C745B86C5701}" type="presParOf" srcId="{36F885BB-7DD2-4B0F-9632-9400D7CF19BB}" destId="{32BEE573-E5FF-472C-B855-6781D5D260B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1342D5-FE4B-434D-BB6D-A99686C3DCF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311AF08-05AB-4730-95D1-0BF9B3324DFE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bg1"/>
              </a:solidFill>
            </a:rPr>
            <a:t>Εκπαιδευτική περίπτωση</a:t>
          </a:r>
          <a:endParaRPr lang="el-GR" sz="1800" dirty="0"/>
        </a:p>
      </dgm:t>
    </dgm:pt>
    <dgm:pt modelId="{2AF0DCE5-2635-43F6-9ACF-61FA14133C08}" type="parTrans" cxnId="{89CECD33-9AD1-463A-B47A-2C1911481EFC}">
      <dgm:prSet/>
      <dgm:spPr/>
      <dgm:t>
        <a:bodyPr/>
        <a:lstStyle/>
        <a:p>
          <a:endParaRPr lang="el-GR" sz="1800"/>
        </a:p>
      </dgm:t>
    </dgm:pt>
    <dgm:pt modelId="{A4DD683E-DF63-4FD2-904C-92BFA57138D0}" type="sibTrans" cxnId="{89CECD33-9AD1-463A-B47A-2C1911481EFC}">
      <dgm:prSet/>
      <dgm:spPr/>
      <dgm:t>
        <a:bodyPr/>
        <a:lstStyle/>
        <a:p>
          <a:endParaRPr lang="el-GR" sz="1800"/>
        </a:p>
      </dgm:t>
    </dgm:pt>
    <dgm:pt modelId="{886AEBA0-12BC-4EA4-8E67-97E598B08130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bg1"/>
              </a:solidFill>
            </a:rPr>
            <a:t>Επιλογή κριτηρίων ανά περίπτωση &amp; ομαδοποίηση τους</a:t>
          </a:r>
          <a:endParaRPr lang="el-GR" sz="1800" dirty="0"/>
        </a:p>
      </dgm:t>
    </dgm:pt>
    <dgm:pt modelId="{3DBC76A4-18FE-4B99-A234-AECD2C6337DC}" type="parTrans" cxnId="{9BCA2126-9FED-4B92-A668-9E6A6396CF9F}">
      <dgm:prSet/>
      <dgm:spPr/>
      <dgm:t>
        <a:bodyPr/>
        <a:lstStyle/>
        <a:p>
          <a:endParaRPr lang="el-GR" sz="1800"/>
        </a:p>
      </dgm:t>
    </dgm:pt>
    <dgm:pt modelId="{D86A59F0-914B-4175-B4A2-D7395C55749E}" type="sibTrans" cxnId="{9BCA2126-9FED-4B92-A668-9E6A6396CF9F}">
      <dgm:prSet/>
      <dgm:spPr/>
      <dgm:t>
        <a:bodyPr/>
        <a:lstStyle/>
        <a:p>
          <a:endParaRPr lang="el-GR" sz="1800"/>
        </a:p>
      </dgm:t>
    </dgm:pt>
    <dgm:pt modelId="{972B1CCC-8A1A-49E4-A45C-272B11AA418F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bg1"/>
              </a:solidFill>
            </a:rPr>
            <a:t>Προσδιορισμός επιπέδων επίδοσης &amp; κλίμακας βαθμολογίας</a:t>
          </a:r>
          <a:endParaRPr lang="el-GR" sz="1800" dirty="0"/>
        </a:p>
      </dgm:t>
    </dgm:pt>
    <dgm:pt modelId="{6E650999-19D9-4ADB-B48D-C4FB3C3BEDD1}" type="parTrans" cxnId="{A5931EF3-EABD-46DB-BCDA-644DA56DB637}">
      <dgm:prSet/>
      <dgm:spPr/>
      <dgm:t>
        <a:bodyPr/>
        <a:lstStyle/>
        <a:p>
          <a:endParaRPr lang="el-GR" sz="1800"/>
        </a:p>
      </dgm:t>
    </dgm:pt>
    <dgm:pt modelId="{0BA9201C-0E0E-48FF-A292-C7928086EC82}" type="sibTrans" cxnId="{A5931EF3-EABD-46DB-BCDA-644DA56DB637}">
      <dgm:prSet/>
      <dgm:spPr/>
      <dgm:t>
        <a:bodyPr/>
        <a:lstStyle/>
        <a:p>
          <a:endParaRPr lang="el-GR" sz="1800"/>
        </a:p>
      </dgm:t>
    </dgm:pt>
    <dgm:pt modelId="{325179E4-90B5-4CE4-A4C4-F5A7CD2ECA13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bg1"/>
              </a:solidFill>
            </a:rPr>
            <a:t>Αναλυτική Περιγραφή επιπέδων επίδοσης</a:t>
          </a:r>
          <a:endParaRPr lang="el-GR" sz="1800" dirty="0"/>
        </a:p>
      </dgm:t>
    </dgm:pt>
    <dgm:pt modelId="{31A845E4-6B69-438E-91EB-4BFD1F3DD371}" type="parTrans" cxnId="{CA55578D-442E-4432-A533-E4E81B8212F2}">
      <dgm:prSet/>
      <dgm:spPr/>
      <dgm:t>
        <a:bodyPr/>
        <a:lstStyle/>
        <a:p>
          <a:endParaRPr lang="el-GR" sz="1800"/>
        </a:p>
      </dgm:t>
    </dgm:pt>
    <dgm:pt modelId="{C38889FE-61F0-4B71-A72D-A2938667F1AD}" type="sibTrans" cxnId="{CA55578D-442E-4432-A533-E4E81B8212F2}">
      <dgm:prSet/>
      <dgm:spPr/>
      <dgm:t>
        <a:bodyPr/>
        <a:lstStyle/>
        <a:p>
          <a:endParaRPr lang="el-GR" sz="1800"/>
        </a:p>
      </dgm:t>
    </dgm:pt>
    <dgm:pt modelId="{42926848-171F-4B0D-9DAA-172F13649168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bg1"/>
              </a:solidFill>
            </a:rPr>
            <a:t>Διαμορφωτική Αξιολόγηση</a:t>
          </a:r>
          <a:r>
            <a:rPr lang="en-US" sz="1800" b="1" dirty="0" smtClean="0">
              <a:solidFill>
                <a:schemeClr val="bg1"/>
              </a:solidFill>
            </a:rPr>
            <a:t> </a:t>
          </a:r>
          <a:r>
            <a:rPr lang="el-GR" sz="1800" b="1" dirty="0" smtClean="0">
              <a:solidFill>
                <a:schemeClr val="bg1"/>
              </a:solidFill>
            </a:rPr>
            <a:t>Ρουμπρίκας </a:t>
          </a:r>
          <a:endParaRPr lang="el-GR" sz="1800" dirty="0"/>
        </a:p>
      </dgm:t>
    </dgm:pt>
    <dgm:pt modelId="{30660860-454A-4AF6-A115-6DE048D48841}" type="parTrans" cxnId="{2E22830E-A7E3-4B27-8501-4C24913F9DB8}">
      <dgm:prSet/>
      <dgm:spPr/>
      <dgm:t>
        <a:bodyPr/>
        <a:lstStyle/>
        <a:p>
          <a:endParaRPr lang="el-GR" sz="1800"/>
        </a:p>
      </dgm:t>
    </dgm:pt>
    <dgm:pt modelId="{EC320401-3FD3-4644-B15D-0F7492F5AC81}" type="sibTrans" cxnId="{2E22830E-A7E3-4B27-8501-4C24913F9DB8}">
      <dgm:prSet/>
      <dgm:spPr/>
      <dgm:t>
        <a:bodyPr/>
        <a:lstStyle/>
        <a:p>
          <a:endParaRPr lang="el-GR" sz="1800"/>
        </a:p>
      </dgm:t>
    </dgm:pt>
    <dgm:pt modelId="{1CBDC009-67D7-4036-89CD-30185E18947C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bg1"/>
              </a:solidFill>
            </a:rPr>
            <a:t>Τελική Ρουμπρίκα</a:t>
          </a:r>
          <a:endParaRPr lang="el-GR" sz="1800" dirty="0"/>
        </a:p>
      </dgm:t>
    </dgm:pt>
    <dgm:pt modelId="{24A85BEF-E4B4-423A-ABA6-0CDE917ED2C4}" type="parTrans" cxnId="{94473290-135F-4CB1-A59A-447C9FBA77EC}">
      <dgm:prSet/>
      <dgm:spPr/>
      <dgm:t>
        <a:bodyPr/>
        <a:lstStyle/>
        <a:p>
          <a:endParaRPr lang="el-GR" sz="1800"/>
        </a:p>
      </dgm:t>
    </dgm:pt>
    <dgm:pt modelId="{E68EF663-2823-4AD6-929E-AB97F4940440}" type="sibTrans" cxnId="{94473290-135F-4CB1-A59A-447C9FBA77EC}">
      <dgm:prSet/>
      <dgm:spPr/>
      <dgm:t>
        <a:bodyPr/>
        <a:lstStyle/>
        <a:p>
          <a:endParaRPr lang="el-GR" sz="1800"/>
        </a:p>
      </dgm:t>
    </dgm:pt>
    <dgm:pt modelId="{4CC8FD8E-AEF7-45DC-AB54-3DA196DEC1F4}" type="pres">
      <dgm:prSet presAssocID="{FA1342D5-FE4B-434D-BB6D-A99686C3DC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5F5374B-2E55-481F-89F9-5663FA979BC6}" type="pres">
      <dgm:prSet presAssocID="{1CBDC009-67D7-4036-89CD-30185E18947C}" presName="boxAndChildren" presStyleCnt="0"/>
      <dgm:spPr/>
    </dgm:pt>
    <dgm:pt modelId="{65804465-F2CF-4A14-84E0-F0D5771C4403}" type="pres">
      <dgm:prSet presAssocID="{1CBDC009-67D7-4036-89CD-30185E18947C}" presName="parentTextBox" presStyleLbl="node1" presStyleIdx="0" presStyleCnt="6"/>
      <dgm:spPr/>
      <dgm:t>
        <a:bodyPr/>
        <a:lstStyle/>
        <a:p>
          <a:endParaRPr lang="el-GR"/>
        </a:p>
      </dgm:t>
    </dgm:pt>
    <dgm:pt modelId="{6AF2F0DF-4A81-40C1-A3CA-C892F61F451E}" type="pres">
      <dgm:prSet presAssocID="{EC320401-3FD3-4644-B15D-0F7492F5AC81}" presName="sp" presStyleCnt="0"/>
      <dgm:spPr/>
    </dgm:pt>
    <dgm:pt modelId="{FA077E6B-90A9-462C-B8BE-53F6CB46437C}" type="pres">
      <dgm:prSet presAssocID="{42926848-171F-4B0D-9DAA-172F13649168}" presName="arrowAndChildren" presStyleCnt="0"/>
      <dgm:spPr/>
    </dgm:pt>
    <dgm:pt modelId="{7E02EB77-C9F3-4F06-8A36-77E6DDA3530D}" type="pres">
      <dgm:prSet presAssocID="{42926848-171F-4B0D-9DAA-172F13649168}" presName="parentTextArrow" presStyleLbl="node1" presStyleIdx="1" presStyleCnt="6"/>
      <dgm:spPr/>
      <dgm:t>
        <a:bodyPr/>
        <a:lstStyle/>
        <a:p>
          <a:endParaRPr lang="el-GR"/>
        </a:p>
      </dgm:t>
    </dgm:pt>
    <dgm:pt modelId="{EEFD5C3C-006F-4DCD-B93C-8E030CDF9279}" type="pres">
      <dgm:prSet presAssocID="{C38889FE-61F0-4B71-A72D-A2938667F1AD}" presName="sp" presStyleCnt="0"/>
      <dgm:spPr/>
    </dgm:pt>
    <dgm:pt modelId="{84BA4E5E-5600-4EED-AA93-30A6D3B25771}" type="pres">
      <dgm:prSet presAssocID="{325179E4-90B5-4CE4-A4C4-F5A7CD2ECA13}" presName="arrowAndChildren" presStyleCnt="0"/>
      <dgm:spPr/>
    </dgm:pt>
    <dgm:pt modelId="{6B59B4B6-966E-4437-ABD1-AC6B23741B5F}" type="pres">
      <dgm:prSet presAssocID="{325179E4-90B5-4CE4-A4C4-F5A7CD2ECA13}" presName="parentTextArrow" presStyleLbl="node1" presStyleIdx="2" presStyleCnt="6"/>
      <dgm:spPr/>
      <dgm:t>
        <a:bodyPr/>
        <a:lstStyle/>
        <a:p>
          <a:endParaRPr lang="el-GR"/>
        </a:p>
      </dgm:t>
    </dgm:pt>
    <dgm:pt modelId="{0431FC8D-A3C7-46BA-89DF-FF2E41A366F6}" type="pres">
      <dgm:prSet presAssocID="{0BA9201C-0E0E-48FF-A292-C7928086EC82}" presName="sp" presStyleCnt="0"/>
      <dgm:spPr/>
    </dgm:pt>
    <dgm:pt modelId="{3C2B1717-EB09-420D-B869-D7FFC7D936F6}" type="pres">
      <dgm:prSet presAssocID="{972B1CCC-8A1A-49E4-A45C-272B11AA418F}" presName="arrowAndChildren" presStyleCnt="0"/>
      <dgm:spPr/>
    </dgm:pt>
    <dgm:pt modelId="{D8E142EF-9018-4543-B39F-B632314ED5A1}" type="pres">
      <dgm:prSet presAssocID="{972B1CCC-8A1A-49E4-A45C-272B11AA418F}" presName="parentTextArrow" presStyleLbl="node1" presStyleIdx="3" presStyleCnt="6"/>
      <dgm:spPr/>
      <dgm:t>
        <a:bodyPr/>
        <a:lstStyle/>
        <a:p>
          <a:endParaRPr lang="el-GR"/>
        </a:p>
      </dgm:t>
    </dgm:pt>
    <dgm:pt modelId="{A2C9F48F-B185-4D75-B4CF-C27AE40F130E}" type="pres">
      <dgm:prSet presAssocID="{D86A59F0-914B-4175-B4A2-D7395C55749E}" presName="sp" presStyleCnt="0"/>
      <dgm:spPr/>
    </dgm:pt>
    <dgm:pt modelId="{8536BDB3-646B-45C6-BFEE-BACB922B9654}" type="pres">
      <dgm:prSet presAssocID="{886AEBA0-12BC-4EA4-8E67-97E598B08130}" presName="arrowAndChildren" presStyleCnt="0"/>
      <dgm:spPr/>
    </dgm:pt>
    <dgm:pt modelId="{4B1E75EB-CE18-4E30-B025-BDFCE24B2CA1}" type="pres">
      <dgm:prSet presAssocID="{886AEBA0-12BC-4EA4-8E67-97E598B08130}" presName="parentTextArrow" presStyleLbl="node1" presStyleIdx="4" presStyleCnt="6"/>
      <dgm:spPr/>
      <dgm:t>
        <a:bodyPr/>
        <a:lstStyle/>
        <a:p>
          <a:endParaRPr lang="el-GR"/>
        </a:p>
      </dgm:t>
    </dgm:pt>
    <dgm:pt modelId="{5B517F4D-1C40-48B8-83F3-DC6E305EA3C5}" type="pres">
      <dgm:prSet presAssocID="{A4DD683E-DF63-4FD2-904C-92BFA57138D0}" presName="sp" presStyleCnt="0"/>
      <dgm:spPr/>
    </dgm:pt>
    <dgm:pt modelId="{91B5138F-50AC-4F73-8426-634F00898F40}" type="pres">
      <dgm:prSet presAssocID="{6311AF08-05AB-4730-95D1-0BF9B3324DFE}" presName="arrowAndChildren" presStyleCnt="0"/>
      <dgm:spPr/>
    </dgm:pt>
    <dgm:pt modelId="{BDFD8933-5837-43EF-96B7-B2AEFCFA4FCE}" type="pres">
      <dgm:prSet presAssocID="{6311AF08-05AB-4730-95D1-0BF9B3324DFE}" presName="parentTextArrow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94473290-135F-4CB1-A59A-447C9FBA77EC}" srcId="{FA1342D5-FE4B-434D-BB6D-A99686C3DCFF}" destId="{1CBDC009-67D7-4036-89CD-30185E18947C}" srcOrd="5" destOrd="0" parTransId="{24A85BEF-E4B4-423A-ABA6-0CDE917ED2C4}" sibTransId="{E68EF663-2823-4AD6-929E-AB97F4940440}"/>
    <dgm:cxn modelId="{7D2E4DC9-08EA-4678-99C6-C80F24D6BB1E}" type="presOf" srcId="{972B1CCC-8A1A-49E4-A45C-272B11AA418F}" destId="{D8E142EF-9018-4543-B39F-B632314ED5A1}" srcOrd="0" destOrd="0" presId="urn:microsoft.com/office/officeart/2005/8/layout/process4"/>
    <dgm:cxn modelId="{345CD12C-71AC-4CB4-9A53-25C1BE0203F8}" type="presOf" srcId="{325179E4-90B5-4CE4-A4C4-F5A7CD2ECA13}" destId="{6B59B4B6-966E-4437-ABD1-AC6B23741B5F}" srcOrd="0" destOrd="0" presId="urn:microsoft.com/office/officeart/2005/8/layout/process4"/>
    <dgm:cxn modelId="{A5931EF3-EABD-46DB-BCDA-644DA56DB637}" srcId="{FA1342D5-FE4B-434D-BB6D-A99686C3DCFF}" destId="{972B1CCC-8A1A-49E4-A45C-272B11AA418F}" srcOrd="2" destOrd="0" parTransId="{6E650999-19D9-4ADB-B48D-C4FB3C3BEDD1}" sibTransId="{0BA9201C-0E0E-48FF-A292-C7928086EC82}"/>
    <dgm:cxn modelId="{9BCA2126-9FED-4B92-A668-9E6A6396CF9F}" srcId="{FA1342D5-FE4B-434D-BB6D-A99686C3DCFF}" destId="{886AEBA0-12BC-4EA4-8E67-97E598B08130}" srcOrd="1" destOrd="0" parTransId="{3DBC76A4-18FE-4B99-A234-AECD2C6337DC}" sibTransId="{D86A59F0-914B-4175-B4A2-D7395C55749E}"/>
    <dgm:cxn modelId="{89CECD33-9AD1-463A-B47A-2C1911481EFC}" srcId="{FA1342D5-FE4B-434D-BB6D-A99686C3DCFF}" destId="{6311AF08-05AB-4730-95D1-0BF9B3324DFE}" srcOrd="0" destOrd="0" parTransId="{2AF0DCE5-2635-43F6-9ACF-61FA14133C08}" sibTransId="{A4DD683E-DF63-4FD2-904C-92BFA57138D0}"/>
    <dgm:cxn modelId="{F65CDACA-3AFC-4112-9737-521EDBCFC645}" type="presOf" srcId="{886AEBA0-12BC-4EA4-8E67-97E598B08130}" destId="{4B1E75EB-CE18-4E30-B025-BDFCE24B2CA1}" srcOrd="0" destOrd="0" presId="urn:microsoft.com/office/officeart/2005/8/layout/process4"/>
    <dgm:cxn modelId="{CA55578D-442E-4432-A533-E4E81B8212F2}" srcId="{FA1342D5-FE4B-434D-BB6D-A99686C3DCFF}" destId="{325179E4-90B5-4CE4-A4C4-F5A7CD2ECA13}" srcOrd="3" destOrd="0" parTransId="{31A845E4-6B69-438E-91EB-4BFD1F3DD371}" sibTransId="{C38889FE-61F0-4B71-A72D-A2938667F1AD}"/>
    <dgm:cxn modelId="{5FCABCDF-49A8-4DD2-B615-8F040CD43732}" type="presOf" srcId="{6311AF08-05AB-4730-95D1-0BF9B3324DFE}" destId="{BDFD8933-5837-43EF-96B7-B2AEFCFA4FCE}" srcOrd="0" destOrd="0" presId="urn:microsoft.com/office/officeart/2005/8/layout/process4"/>
    <dgm:cxn modelId="{B5DA64F7-B8C6-4F3F-A02B-7CE85EE419CC}" type="presOf" srcId="{1CBDC009-67D7-4036-89CD-30185E18947C}" destId="{65804465-F2CF-4A14-84E0-F0D5771C4403}" srcOrd="0" destOrd="0" presId="urn:microsoft.com/office/officeart/2005/8/layout/process4"/>
    <dgm:cxn modelId="{4AC9F965-D8E1-4A8E-BF52-26A36ED759F2}" type="presOf" srcId="{42926848-171F-4B0D-9DAA-172F13649168}" destId="{7E02EB77-C9F3-4F06-8A36-77E6DDA3530D}" srcOrd="0" destOrd="0" presId="urn:microsoft.com/office/officeart/2005/8/layout/process4"/>
    <dgm:cxn modelId="{3740AA7D-FDCA-4C66-94EA-ACA7E7FE3FD2}" type="presOf" srcId="{FA1342D5-FE4B-434D-BB6D-A99686C3DCFF}" destId="{4CC8FD8E-AEF7-45DC-AB54-3DA196DEC1F4}" srcOrd="0" destOrd="0" presId="urn:microsoft.com/office/officeart/2005/8/layout/process4"/>
    <dgm:cxn modelId="{2E22830E-A7E3-4B27-8501-4C24913F9DB8}" srcId="{FA1342D5-FE4B-434D-BB6D-A99686C3DCFF}" destId="{42926848-171F-4B0D-9DAA-172F13649168}" srcOrd="4" destOrd="0" parTransId="{30660860-454A-4AF6-A115-6DE048D48841}" sibTransId="{EC320401-3FD3-4644-B15D-0F7492F5AC81}"/>
    <dgm:cxn modelId="{62F00238-19B6-4619-BDB9-210FF594CB33}" type="presParOf" srcId="{4CC8FD8E-AEF7-45DC-AB54-3DA196DEC1F4}" destId="{85F5374B-2E55-481F-89F9-5663FA979BC6}" srcOrd="0" destOrd="0" presId="urn:microsoft.com/office/officeart/2005/8/layout/process4"/>
    <dgm:cxn modelId="{58864663-B9AA-49F7-AEB4-5840A9243C47}" type="presParOf" srcId="{85F5374B-2E55-481F-89F9-5663FA979BC6}" destId="{65804465-F2CF-4A14-84E0-F0D5771C4403}" srcOrd="0" destOrd="0" presId="urn:microsoft.com/office/officeart/2005/8/layout/process4"/>
    <dgm:cxn modelId="{5D930175-6F90-4B97-BED0-BB9DD0AD8DD5}" type="presParOf" srcId="{4CC8FD8E-AEF7-45DC-AB54-3DA196DEC1F4}" destId="{6AF2F0DF-4A81-40C1-A3CA-C892F61F451E}" srcOrd="1" destOrd="0" presId="urn:microsoft.com/office/officeart/2005/8/layout/process4"/>
    <dgm:cxn modelId="{DE280BC6-8191-4202-9A65-5F340968E40E}" type="presParOf" srcId="{4CC8FD8E-AEF7-45DC-AB54-3DA196DEC1F4}" destId="{FA077E6B-90A9-462C-B8BE-53F6CB46437C}" srcOrd="2" destOrd="0" presId="urn:microsoft.com/office/officeart/2005/8/layout/process4"/>
    <dgm:cxn modelId="{BF411880-67FD-4ADB-8E90-DE14C37B8473}" type="presParOf" srcId="{FA077E6B-90A9-462C-B8BE-53F6CB46437C}" destId="{7E02EB77-C9F3-4F06-8A36-77E6DDA3530D}" srcOrd="0" destOrd="0" presId="urn:microsoft.com/office/officeart/2005/8/layout/process4"/>
    <dgm:cxn modelId="{4CB61478-6698-4F96-B5D0-EF3EFF66DCBC}" type="presParOf" srcId="{4CC8FD8E-AEF7-45DC-AB54-3DA196DEC1F4}" destId="{EEFD5C3C-006F-4DCD-B93C-8E030CDF9279}" srcOrd="3" destOrd="0" presId="urn:microsoft.com/office/officeart/2005/8/layout/process4"/>
    <dgm:cxn modelId="{68B80673-1304-4D76-88E2-8C6487D684DC}" type="presParOf" srcId="{4CC8FD8E-AEF7-45DC-AB54-3DA196DEC1F4}" destId="{84BA4E5E-5600-4EED-AA93-30A6D3B25771}" srcOrd="4" destOrd="0" presId="urn:microsoft.com/office/officeart/2005/8/layout/process4"/>
    <dgm:cxn modelId="{19EC92A0-5B97-42BB-ACC0-85A4E41C8CC9}" type="presParOf" srcId="{84BA4E5E-5600-4EED-AA93-30A6D3B25771}" destId="{6B59B4B6-966E-4437-ABD1-AC6B23741B5F}" srcOrd="0" destOrd="0" presId="urn:microsoft.com/office/officeart/2005/8/layout/process4"/>
    <dgm:cxn modelId="{889881C2-3725-41BE-B5C8-3232771F376D}" type="presParOf" srcId="{4CC8FD8E-AEF7-45DC-AB54-3DA196DEC1F4}" destId="{0431FC8D-A3C7-46BA-89DF-FF2E41A366F6}" srcOrd="5" destOrd="0" presId="urn:microsoft.com/office/officeart/2005/8/layout/process4"/>
    <dgm:cxn modelId="{5A59C665-ED55-4BBC-82A9-2AF8F9F9C7AF}" type="presParOf" srcId="{4CC8FD8E-AEF7-45DC-AB54-3DA196DEC1F4}" destId="{3C2B1717-EB09-420D-B869-D7FFC7D936F6}" srcOrd="6" destOrd="0" presId="urn:microsoft.com/office/officeart/2005/8/layout/process4"/>
    <dgm:cxn modelId="{A217197C-9282-4C1B-8DE0-5E44A56336D3}" type="presParOf" srcId="{3C2B1717-EB09-420D-B869-D7FFC7D936F6}" destId="{D8E142EF-9018-4543-B39F-B632314ED5A1}" srcOrd="0" destOrd="0" presId="urn:microsoft.com/office/officeart/2005/8/layout/process4"/>
    <dgm:cxn modelId="{10F683CB-9451-4F7F-AF8F-5558EA686F89}" type="presParOf" srcId="{4CC8FD8E-AEF7-45DC-AB54-3DA196DEC1F4}" destId="{A2C9F48F-B185-4D75-B4CF-C27AE40F130E}" srcOrd="7" destOrd="0" presId="urn:microsoft.com/office/officeart/2005/8/layout/process4"/>
    <dgm:cxn modelId="{24F2854B-F09F-49C7-AEE5-B6D11DCBE912}" type="presParOf" srcId="{4CC8FD8E-AEF7-45DC-AB54-3DA196DEC1F4}" destId="{8536BDB3-646B-45C6-BFEE-BACB922B9654}" srcOrd="8" destOrd="0" presId="urn:microsoft.com/office/officeart/2005/8/layout/process4"/>
    <dgm:cxn modelId="{E9C28040-2B40-45CD-9C2F-E5A689BC302C}" type="presParOf" srcId="{8536BDB3-646B-45C6-BFEE-BACB922B9654}" destId="{4B1E75EB-CE18-4E30-B025-BDFCE24B2CA1}" srcOrd="0" destOrd="0" presId="urn:microsoft.com/office/officeart/2005/8/layout/process4"/>
    <dgm:cxn modelId="{A14C9A48-1FFE-40FE-8A5F-A29876FBB7CA}" type="presParOf" srcId="{4CC8FD8E-AEF7-45DC-AB54-3DA196DEC1F4}" destId="{5B517F4D-1C40-48B8-83F3-DC6E305EA3C5}" srcOrd="9" destOrd="0" presId="urn:microsoft.com/office/officeart/2005/8/layout/process4"/>
    <dgm:cxn modelId="{B725C01C-AF26-4E19-8209-7CCCDDBD7BD7}" type="presParOf" srcId="{4CC8FD8E-AEF7-45DC-AB54-3DA196DEC1F4}" destId="{91B5138F-50AC-4F73-8426-634F00898F40}" srcOrd="10" destOrd="0" presId="urn:microsoft.com/office/officeart/2005/8/layout/process4"/>
    <dgm:cxn modelId="{484BD927-D910-410A-87D5-A2E4FADC77A1}" type="presParOf" srcId="{91B5138F-50AC-4F73-8426-634F00898F40}" destId="{BDFD8933-5837-43EF-96B7-B2AEFCFA4FC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609AE-E222-4928-A6CC-3F7E3515928F}" type="datetimeFigureOut">
              <a:rPr lang="el-GR" smtClean="0"/>
              <a:t>7/9/2017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5C04E-ECA7-4B9D-B411-2569F2A57D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61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27330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theodo@ee.duth.gr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papades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4-iTL4X3mmheDZLV0lneWZtVWs/view?usp=sharing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-nology.com/web_tools/rubrics/languagearts/" TargetMode="External"/><Relationship Id="rId7" Type="http://schemas.openxmlformats.org/officeDocument/2006/relationships/image" Target="../media/image17.png"/><Relationship Id="rId2" Type="http://schemas.openxmlformats.org/officeDocument/2006/relationships/hyperlink" Target="http://rubistar.4teachers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ubricbuilder.com/learn.html#format" TargetMode="External"/><Relationship Id="rId5" Type="http://schemas.openxmlformats.org/officeDocument/2006/relationships/hyperlink" Target="http://www.teach-nology.com/platinum/samples/rubrics/index.html" TargetMode="External"/><Relationship Id="rId4" Type="http://schemas.openxmlformats.org/officeDocument/2006/relationships/hyperlink" Target="http://www.rcampus.com/index.cfm?nocache=1314652894828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3887115"/>
            <a:ext cx="8551481" cy="859205"/>
          </a:xfrm>
        </p:spPr>
        <p:txBody>
          <a:bodyPr>
            <a:noAutofit/>
          </a:bodyPr>
          <a:lstStyle/>
          <a:p>
            <a:r>
              <a:rPr lang="el-GR" sz="30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Δημιουργικές Εργασίες στο Γενικό Λύκειο</a:t>
            </a:r>
            <a:r>
              <a:rPr lang="en-US" sz="30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32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2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600" b="1" i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Περιγραφική Αξιολόγηση-Θεωρία και Πράξη </a:t>
            </a:r>
            <a:endParaRPr lang="en-US" sz="2600" b="1" i="1" spc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0118" y="4956050"/>
            <a:ext cx="6698512" cy="835455"/>
          </a:xfrm>
        </p:spPr>
        <p:txBody>
          <a:bodyPr>
            <a:noAutofit/>
          </a:bodyPr>
          <a:lstStyle/>
          <a:p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Δημήτριος Θεοδωρίδης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dtheodo@ee.duth.gr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Δρ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Φυσικός)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Δέσποινα Παπαδοπούλου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dpapades@gmail.com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Δρ Χημικός)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58387" y="6311695"/>
            <a:ext cx="3985613" cy="523220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Επιμόρφωση Εκπαιδευτικών Κλάδου ΠΕ 04,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l-GR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Σεπτεμβρίου 2017, ΠΕΚ Καβάλας</a:t>
            </a:r>
            <a:endParaRPr lang="el-GR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670" y="2389672"/>
            <a:ext cx="79315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ct val="50000"/>
              </a:spcBef>
              <a:buClr>
                <a:srgbClr val="FFFF00"/>
              </a:buClr>
              <a:buSzPct val="150000"/>
              <a:buFont typeface="Wingdings 2" panose="05020102010507070707" pitchFamily="18" charset="2"/>
              <a:buChar char="#"/>
              <a:defRPr/>
            </a:pP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Είναι θεμιτό η συνολική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αναδιαμόρφωση 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κριτηρίου κατά τους 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παιδευτικούς – διδακτικούς στόχους που έχουν τεθεί,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ειδικό αντικείμενο, τα διαμειφθέντα στην τάξη ή 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ότι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άλλο θεωρήσει σημαντικό ο/η 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εκπαιδευτικός.</a:t>
            </a:r>
          </a:p>
          <a:p>
            <a:pPr marL="457200" indent="-457200" algn="just">
              <a:spcBef>
                <a:spcPct val="50000"/>
              </a:spcBef>
              <a:buClr>
                <a:srgbClr val="FFFF00"/>
              </a:buClr>
              <a:buSzPct val="150000"/>
              <a:buFont typeface="+mj-lt"/>
              <a:buAutoNum type="arabicPeriod"/>
              <a:defRPr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ct val="50000"/>
              </a:spcBef>
              <a:buClr>
                <a:srgbClr val="FFFF00"/>
              </a:buClr>
              <a:buSzPct val="150000"/>
              <a:buFont typeface="Wingdings 2" panose="05020102010507070707" pitchFamily="18" charset="2"/>
              <a:buChar char="#"/>
              <a:defRPr/>
            </a:pP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όλη διαδικασία εκπόνησης εργασιών αποτελεί ένα πλαίσιο μάθησης, οπότε 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η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αξιολόγησή του αποτελεί αναπόσπαστο μέρος και δεύτερο τη τάξει παιδευτικό εργαλείο (μετά την ίδια τη σύνθεση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594655" y="1596540"/>
            <a:ext cx="5588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Σε ότι αφορά τον </a:t>
            </a:r>
            <a:r>
              <a:rPr lang="el-G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εκπαιδευτικό:</a:t>
            </a:r>
            <a:r>
              <a:rPr lang="el-G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3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260" y="4706279"/>
            <a:ext cx="3359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None/>
              <a:defRPr/>
            </a:pPr>
            <a:r>
              <a:rPr lang="el-G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Ρουμπρίκα Αξιολόγησης</a:t>
            </a:r>
          </a:p>
          <a:p>
            <a:pPr marL="571500" indent="-571500" algn="ctr">
              <a:buFont typeface="Wingdings" pitchFamily="2" charset="2"/>
              <a:buNone/>
              <a:defRPr/>
            </a:pPr>
            <a:r>
              <a:rPr lang="el-G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Rubric</a:t>
            </a:r>
            <a:r>
              <a:rPr lang="el-G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Αριστερό άγκιστρο 8"/>
          <p:cNvSpPr/>
          <p:nvPr/>
        </p:nvSpPr>
        <p:spPr>
          <a:xfrm>
            <a:off x="3503065" y="4345230"/>
            <a:ext cx="916230" cy="1679755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1" y="5528922"/>
            <a:ext cx="42757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spcBef>
                <a:spcPct val="20000"/>
              </a:spcBef>
              <a:buClr>
                <a:srgbClr val="FF3300"/>
              </a:buClr>
              <a:buSzPct val="65000"/>
              <a:defRPr/>
            </a:pP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«Κλίμακα Διαβαθμισμένων Κριτηρίων»</a:t>
            </a:r>
          </a:p>
          <a:p>
            <a:pPr marL="571500" indent="-571500" algn="ctr">
              <a:spcBef>
                <a:spcPct val="20000"/>
              </a:spcBef>
              <a:buClr>
                <a:srgbClr val="FF3300"/>
              </a:buClr>
              <a:buSzPct val="65000"/>
              <a:defRPr/>
            </a:pP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Κουλουμπαρίτση</a:t>
            </a: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l-G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Ματσαγγούρας</a:t>
            </a: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2004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0101" y="4192525"/>
            <a:ext cx="4275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«Φύλλα Περιγραφικής Αξιολόγησης» (Κοντογιάννης 2003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5616" y="2360065"/>
            <a:ext cx="8551480" cy="1508105"/>
          </a:xfrm>
          <a:prstGeom prst="rect">
            <a:avLst/>
          </a:prstGeom>
          <a:noFill/>
          <a:ln w="38100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είναι η Ρουμπρίκα; </a:t>
            </a:r>
          </a:p>
          <a:p>
            <a:pPr algn="ctr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«Περιγραφικός οδηγός βαθμολογίας, ο οποίος αποτελείται από ειδικά εκ των προτέρων καθορισμένα κριτήρια επίδοσης και διαβαθμίσεις ποιότητας για καθένα από αυτά»  </a:t>
            </a:r>
            <a:r>
              <a:rPr lang="el-G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Andrade 2000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6" descr="Αποτέλεσμα εικόνας για αξιολογηση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90" y="5528922"/>
            <a:ext cx="1519796" cy="11398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61268" y="1443835"/>
            <a:ext cx="8186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C000"/>
              </a:buClr>
            </a:pPr>
            <a:r>
              <a:rPr lang="el-G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Μεθοδολογία περιγραφικής αξιολόγησης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7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1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378" y="1291130"/>
            <a:ext cx="85483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Η παιδαγωγική δυναμική </a:t>
            </a:r>
            <a:r>
              <a:rPr lang="el-GR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της </a:t>
            </a:r>
            <a:r>
              <a:rPr lang="el-GR" sz="3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Ρούμπρικα</a:t>
            </a:r>
            <a:r>
              <a:rPr lang="el-GR" sz="3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ς</a:t>
            </a:r>
            <a:endParaRPr lang="el-GR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259" y="1888006"/>
            <a:ext cx="8398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Ρουμπρίκα αποτελεί ένα </a:t>
            </a:r>
            <a:r>
              <a:rPr lang="el-G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προσιτό</a:t>
            </a:r>
            <a:r>
              <a:rPr lang="el-G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l-G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δυναμικό</a:t>
            </a:r>
            <a:r>
              <a:rPr lang="el-G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εργαλείο αξιολόγησης στα χέρια των εκπαιδευτικών και αυτό γιατί τους επιτρέπει</a:t>
            </a:r>
            <a:r>
              <a:rPr lang="el-G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l-G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Διάγραμμα 7"/>
          <p:cNvGraphicFramePr/>
          <p:nvPr>
            <p:extLst>
              <p:ext uri="{D42A27DB-BD31-4B8C-83A1-F6EECF244321}">
                <p14:modId xmlns:p14="http://schemas.microsoft.com/office/powerpoint/2010/main" val="1139203189"/>
              </p:ext>
            </p:extLst>
          </p:nvPr>
        </p:nvGraphicFramePr>
        <p:xfrm>
          <a:off x="1212490" y="2667360"/>
          <a:ext cx="7024430" cy="3968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80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8839" y="1138425"/>
            <a:ext cx="701619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Δομή Ρουμπρίκας αξιολόγησης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ΠΟΥΜΠΡΙΚ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67" y="2117295"/>
            <a:ext cx="7569298" cy="4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9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2490" y="1138425"/>
            <a:ext cx="68552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Ρουμπρίκα αξιολόγησης μαθητών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3876949325"/>
              </p:ext>
            </p:extLst>
          </p:nvPr>
        </p:nvGraphicFramePr>
        <p:xfrm>
          <a:off x="1377230" y="2147464"/>
          <a:ext cx="6566315" cy="442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1415457" y="4160564"/>
            <a:ext cx="4886560" cy="3693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Βήματα σχεδιασμού &amp; ανάπτυξης Ρουμπρικών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2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3952553" y="3562206"/>
            <a:ext cx="59455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err="1" smtClean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Παραδειγμα</a:t>
            </a:r>
            <a:r>
              <a:rPr lang="el-GR" sz="2200" dirty="0" smtClean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l-GR" sz="2200" dirty="0" err="1" smtClean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Ρούμπρίκας</a:t>
            </a:r>
            <a:r>
              <a:rPr lang="el-GR" sz="2200" dirty="0" smtClean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Αξιολόγηση Θεωρίας</a:t>
            </a:r>
            <a:endParaRPr lang="el-GR" sz="2200" dirty="0">
              <a:solidFill>
                <a:srgbClr val="FFC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0" y="56272"/>
            <a:ext cx="5908579" cy="669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Ευθύγραμμο βέλος σύνδεσης 6"/>
          <p:cNvCxnSpPr>
            <a:stCxn id="9" idx="1"/>
          </p:cNvCxnSpPr>
          <p:nvPr/>
        </p:nvCxnSpPr>
        <p:spPr>
          <a:xfrm flipH="1">
            <a:off x="6099049" y="4421583"/>
            <a:ext cx="1296850" cy="1908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Κατακόρυφος πάπυρος 8"/>
          <p:cNvSpPr/>
          <p:nvPr/>
        </p:nvSpPr>
        <p:spPr>
          <a:xfrm>
            <a:off x="7167985" y="3123590"/>
            <a:ext cx="1823310" cy="259598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Αριθμητής είναι το άθροισμα της απόδοσης. Παρονομαστής το γινόμενο του αριθμού των κριτηρίων με την μέγιστη απόδοση τους. Το κλάσμα πολλαπλασιάζεται με ένα μέρος του 20.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63311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80" y="2665475"/>
            <a:ext cx="75723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75" y="1901949"/>
            <a:ext cx="5497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Υπολογισμός Γραπτής Αξιολόγησης </a:t>
            </a:r>
            <a:endParaRPr lang="el-GR" sz="2200" b="1" dirty="0">
              <a:solidFill>
                <a:srgbClr val="FFC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5" y="21560"/>
            <a:ext cx="7417465" cy="682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 rot="5400000">
            <a:off x="5415157" y="3548559"/>
            <a:ext cx="5805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Παράδειγμα Ρουμπρίκας Αξιολόγηση Πειράματος</a:t>
            </a:r>
            <a:endParaRPr lang="el-GR" b="1" dirty="0">
              <a:solidFill>
                <a:srgbClr val="FFC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8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95" y="1524892"/>
            <a:ext cx="76866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5415157" y="3548559"/>
            <a:ext cx="5805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Παράδειγμα Ρουμπρίκας Αξιολόγηση Πειράματος</a:t>
            </a:r>
            <a:endParaRPr lang="el-GR" b="1" dirty="0">
              <a:solidFill>
                <a:srgbClr val="FFC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0360" y="5961063"/>
            <a:ext cx="213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7,5 + 6,7+2 = 16,2</a:t>
            </a:r>
            <a:endParaRPr lang="el-GR" dirty="0"/>
          </a:p>
        </p:txBody>
      </p:sp>
      <p:sp>
        <p:nvSpPr>
          <p:cNvPr id="8" name="Έλλειψη 7"/>
          <p:cNvSpPr/>
          <p:nvPr/>
        </p:nvSpPr>
        <p:spPr>
          <a:xfrm>
            <a:off x="3274396" y="5800632"/>
            <a:ext cx="2137870" cy="757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050" name="Picture 2" descr="Αποτέλεσμα εικόνας για rubric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96" y="69490"/>
            <a:ext cx="2093974" cy="119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29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93" y="1596540"/>
            <a:ext cx="54897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rgbClr val="FFC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Αποτελέσματα Αυτό-αξιολόγησης </a:t>
            </a:r>
            <a:endParaRPr lang="el-GR" sz="2200" b="1" dirty="0">
              <a:solidFill>
                <a:srgbClr val="FFC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73" y="2360065"/>
            <a:ext cx="7309342" cy="299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Έλλειψη 5"/>
          <p:cNvSpPr/>
          <p:nvPr/>
        </p:nvSpPr>
        <p:spPr>
          <a:xfrm>
            <a:off x="1059784" y="4956050"/>
            <a:ext cx="2901395" cy="610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640" y="5719574"/>
            <a:ext cx="2058463" cy="3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Γωνιακή σύνδεση 7"/>
          <p:cNvCxnSpPr>
            <a:stCxn id="6" idx="6"/>
            <a:endCxn id="6147" idx="1"/>
          </p:cNvCxnSpPr>
          <p:nvPr/>
        </p:nvCxnSpPr>
        <p:spPr>
          <a:xfrm>
            <a:off x="3961179" y="5261460"/>
            <a:ext cx="1832461" cy="657578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81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80" y="1291130"/>
            <a:ext cx="8229600" cy="1143000"/>
          </a:xfrm>
        </p:spPr>
        <p:txBody>
          <a:bodyPr/>
          <a:lstStyle/>
          <a:p>
            <a:pPr algn="l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Περίγραμμα Παρουσίασης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35" y="2818180"/>
            <a:ext cx="8229600" cy="3206805"/>
          </a:xfrm>
          <a:ln w="381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>
              <a:buClr>
                <a:srgbClr val="FFC000"/>
              </a:buClr>
              <a:buFont typeface="Wingdings 3" panose="05040102010807070707" pitchFamily="18" charset="2"/>
              <a:buChar char="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Σκοπός – στόχος της περιγραφικής αξιολόγησης</a:t>
            </a:r>
          </a:p>
          <a:p>
            <a:pPr>
              <a:buClr>
                <a:srgbClr val="FFC000"/>
              </a:buClr>
              <a:buFont typeface="Wingdings 3" panose="05040102010807070707" pitchFamily="18" charset="2"/>
              <a:buChar char="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Θεωρητικό υπόβαθρο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Wingdings 3" panose="05040102010807070707" pitchFamily="18" charset="2"/>
              <a:buChar char="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Μεθοδολογία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περιγραφικής αξιολόγησης</a:t>
            </a:r>
          </a:p>
          <a:p>
            <a:pPr>
              <a:buClr>
                <a:srgbClr val="FFC000"/>
              </a:buClr>
              <a:buFont typeface="Wingdings 3" panose="05040102010807070707" pitchFamily="18" charset="2"/>
              <a:buChar char="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Παραδείγματα</a:t>
            </a:r>
          </a:p>
          <a:p>
            <a:pPr>
              <a:buClr>
                <a:srgbClr val="FFC000"/>
              </a:buClr>
              <a:buFont typeface="Wingdings 3" panose="05040102010807070707" pitchFamily="18" charset="2"/>
              <a:buChar char="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Εφαρμογή</a:t>
            </a:r>
          </a:p>
          <a:p>
            <a:pPr>
              <a:buClr>
                <a:srgbClr val="FFC000"/>
              </a:buClr>
              <a:buFont typeface="Wingdings 3" panose="05040102010807070707" pitchFamily="18" charset="2"/>
              <a:buChar char="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Συμπεράσματα – Συζήτηση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443835"/>
            <a:ext cx="7016195" cy="1143000"/>
          </a:xfrm>
        </p:spPr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Συμπεράσματα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965" y="2512770"/>
            <a:ext cx="83987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J"/>
            </a:pPr>
            <a:r>
              <a:rPr lang="el-GR" sz="2000" dirty="0" smtClean="0">
                <a:solidFill>
                  <a:schemeClr val="bg1"/>
                </a:solidFill>
              </a:rPr>
              <a:t>Αξιόπιστα αποτελέσματα στην βαθμολογία των μαθητών.</a:t>
            </a:r>
          </a:p>
          <a:p>
            <a:pPr marL="285750" indent="-285750" algn="just">
              <a:buFont typeface="Wingdings" panose="05000000000000000000" pitchFamily="2" charset="2"/>
              <a:buChar char="J"/>
            </a:pPr>
            <a:endParaRPr lang="el-GR" sz="2000" dirty="0">
              <a:solidFill>
                <a:schemeClr val="bg1"/>
              </a:solidFill>
            </a:endParaRP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J"/>
            </a:pPr>
            <a:r>
              <a:rPr lang="el-GR" sz="2000" dirty="0">
                <a:solidFill>
                  <a:schemeClr val="bg1"/>
                </a:solidFill>
              </a:rPr>
              <a:t>Η γνωστοποίηση των κριτηρίων αξιολόγησης εμβαθύνει την εμπιστοσύνη μεταξύ των μαθητών και του εκπαιδευτικού.</a:t>
            </a:r>
          </a:p>
          <a:p>
            <a:pPr marL="285750" indent="-285750" algn="just">
              <a:buFont typeface="Wingdings" panose="05000000000000000000" pitchFamily="2" charset="2"/>
              <a:buChar char="J"/>
            </a:pPr>
            <a:endParaRPr lang="el-GR" sz="2000" dirty="0">
              <a:solidFill>
                <a:schemeClr val="bg1"/>
              </a:solidFill>
            </a:endParaRP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J"/>
            </a:pPr>
            <a:r>
              <a:rPr lang="el-GR" sz="2000" dirty="0">
                <a:solidFill>
                  <a:schemeClr val="bg1"/>
                </a:solidFill>
              </a:rPr>
              <a:t>Όταν οι μαθητές αντιλαμβάνονται, ότι υπάρχουν και παιδαγωγικά κριτήρια στους όρους αξιολόγησης τους, αυτό βοηθά στην εμπέδωση καλού κλίματος στην τάξη.</a:t>
            </a:r>
          </a:p>
          <a:p>
            <a:pPr marL="285750" indent="-285750" algn="just">
              <a:buFont typeface="Wingdings" panose="05000000000000000000" pitchFamily="2" charset="2"/>
              <a:buChar char="J"/>
            </a:pPr>
            <a:endParaRPr lang="el-GR" sz="2000" dirty="0">
              <a:solidFill>
                <a:schemeClr val="bg1"/>
              </a:solidFill>
            </a:endParaRPr>
          </a:p>
          <a:p>
            <a:pPr marL="285750" indent="-285750" algn="just">
              <a:buClr>
                <a:srgbClr val="FFC000"/>
              </a:buClr>
              <a:buFont typeface="Wingdings" panose="05000000000000000000" pitchFamily="2" charset="2"/>
              <a:buChar char="J"/>
            </a:pPr>
            <a:r>
              <a:rPr lang="el-GR" sz="2000" dirty="0">
                <a:solidFill>
                  <a:schemeClr val="bg1"/>
                </a:solidFill>
              </a:rPr>
              <a:t>Οι μαθητές γνωρίζουν τα σημεία στα οποία θα πρέπει να δουλέψουν ώστε να βελτιωθούν στην συνέχεια και να αυξήσουν την επίδοσή τους.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3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660" y="1426932"/>
            <a:ext cx="7016195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Εργαλεία δημιουργίας ρουμπρικών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375" y="2569932"/>
            <a:ext cx="73218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Στο διαδίκτυο διατίθενται ένα σύνολο εργαλείων/λογισμικών που μπορούν να χρησιμοποιηθούν για τη δημιουργία κλίμακας διαβαθμισμένων κριτηρίων, όπως... </a:t>
            </a:r>
          </a:p>
          <a:p>
            <a:endParaRPr lang="el-G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Rubistar</a:t>
            </a: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http://rubistar.4teachers.org/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Online Teacher Resource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://www.teach-nology.com/web_tools/rubrics/languagearts/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Rcampus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http://www.rcampus.com/index.cfm?nocache=1314652894828</a:t>
            </a:r>
            <a:endParaRPr lang="el-G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RubricMaker</a:t>
            </a: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http://www.teach-nology.com/platinum/samples/rubrics/index.html </a:t>
            </a:r>
            <a:endParaRPr lang="el-G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RubricBuider</a:t>
            </a: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http://rubricbuilder.com/learn.html#format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" name="AutoShape 2" descr="Αποτέλεσμα εικόνας για διαδικτυο Li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" name="AutoShape 4" descr="Αποτέλεσμα εικόνας για διαδικτυο Lin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395" y="3401651"/>
            <a:ext cx="1221640" cy="1221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44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99662" y="1790300"/>
            <a:ext cx="580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Ευχαριστώ για την προσοχή σας!</a:t>
            </a:r>
            <a:endParaRPr lang="el-G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pic>
        <p:nvPicPr>
          <p:cNvPr id="5122" name="Picture 2" descr="Αποτέλεσμα εικόνας για ευχαριστ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077" y="2730580"/>
            <a:ext cx="3760549" cy="24970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4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8020" y="5364890"/>
            <a:ext cx="7474310" cy="1159970"/>
          </a:xfrm>
        </p:spPr>
        <p:txBody>
          <a:bodyPr>
            <a:normAutofit/>
          </a:bodyPr>
          <a:lstStyle/>
          <a:p>
            <a:pPr algn="ctr"/>
            <a:r>
              <a:rPr lang="el-GR" sz="3200" dirty="0" err="1" smtClean="0">
                <a:solidFill>
                  <a:schemeClr val="bg1"/>
                </a:solidFill>
              </a:rPr>
              <a:t>Στοχοσ</a:t>
            </a:r>
            <a:r>
              <a:rPr lang="el-GR" sz="3200" dirty="0" smtClean="0">
                <a:solidFill>
                  <a:schemeClr val="bg1"/>
                </a:solidFill>
              </a:rPr>
              <a:t> η </a:t>
            </a:r>
            <a:r>
              <a:rPr lang="el-GR" sz="3200" dirty="0" err="1" smtClean="0">
                <a:solidFill>
                  <a:schemeClr val="bg1"/>
                </a:solidFill>
              </a:rPr>
              <a:t>δημιουργια</a:t>
            </a:r>
            <a:r>
              <a:rPr lang="el-GR" sz="3200" dirty="0" smtClean="0">
                <a:solidFill>
                  <a:schemeClr val="bg1"/>
                </a:solidFill>
              </a:rPr>
              <a:t> </a:t>
            </a:r>
            <a:r>
              <a:rPr lang="el-GR" sz="3200" dirty="0" err="1" smtClean="0">
                <a:solidFill>
                  <a:schemeClr val="bg1"/>
                </a:solidFill>
              </a:rPr>
              <a:t>εργαλειων</a:t>
            </a:r>
            <a:r>
              <a:rPr lang="el-GR" sz="3200" dirty="0" smtClean="0">
                <a:solidFill>
                  <a:schemeClr val="bg1"/>
                </a:solidFill>
              </a:rPr>
              <a:t> </a:t>
            </a:r>
            <a:r>
              <a:rPr lang="el-GR" sz="3200" dirty="0" err="1" smtClean="0">
                <a:solidFill>
                  <a:schemeClr val="bg1"/>
                </a:solidFill>
              </a:rPr>
              <a:t>αξιολογησησ</a:t>
            </a:r>
            <a:r>
              <a:rPr lang="el-GR" sz="3200" dirty="0" smtClean="0">
                <a:solidFill>
                  <a:schemeClr val="bg1"/>
                </a:solidFill>
              </a:rPr>
              <a:t> </a:t>
            </a:r>
            <a:r>
              <a:rPr lang="el-GR" sz="3200" dirty="0" err="1" smtClean="0">
                <a:solidFill>
                  <a:schemeClr val="bg1"/>
                </a:solidFill>
              </a:rPr>
              <a:t>οπωσ</a:t>
            </a:r>
            <a:r>
              <a:rPr lang="el-GR" sz="3200" dirty="0" smtClean="0">
                <a:solidFill>
                  <a:schemeClr val="bg1"/>
                </a:solidFill>
              </a:rPr>
              <a:t> </a:t>
            </a:r>
            <a:r>
              <a:rPr lang="el-GR" sz="3200" dirty="0" err="1" smtClean="0">
                <a:solidFill>
                  <a:schemeClr val="bg1"/>
                </a:solidFill>
              </a:rPr>
              <a:t>ειναι</a:t>
            </a:r>
            <a:r>
              <a:rPr lang="en-US" sz="3200" dirty="0" smtClean="0">
                <a:solidFill>
                  <a:schemeClr val="bg1"/>
                </a:solidFill>
              </a:rPr>
              <a:t>:</a:t>
            </a:r>
            <a:r>
              <a:rPr lang="el-GR" sz="3200" dirty="0" smtClean="0">
                <a:solidFill>
                  <a:schemeClr val="bg1"/>
                </a:solidFill>
              </a:rPr>
              <a:t> </a:t>
            </a:r>
            <a:r>
              <a:rPr lang="el-G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</a:t>
            </a:r>
            <a:r>
              <a:rPr lang="el-GR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ρουμπρικα</a:t>
            </a:r>
            <a:endParaRPr lang="el-GR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86836" y="4039820"/>
            <a:ext cx="6266402" cy="1042072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Σκοπός μας είναι η 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αξιοποίηση κατάλληλων τεχνικών αξιολόγησης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ώστε να αποτιμηθεί με όσο το δυνατό </a:t>
            </a:r>
            <a:r>
              <a:rPr lang="el-G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μεγαλύτερη </a:t>
            </a:r>
            <a:r>
              <a:rPr lang="el-GR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ακρίβεια και αντικειμενικότητα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ατομική και ομαδική επίδοση των 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μαθητών (ποιοτικά και ποσοτικά).</a:t>
            </a:r>
            <a:endParaRPr lang="el-G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26310" y="1369770"/>
            <a:ext cx="76160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Σκοπός και στόχος της Περιγραφικής Αξιολόγησης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Αποτέλεσμα εικόνας για goa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6054" y="3125318"/>
            <a:ext cx="2611758" cy="1660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16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35462" y="4803345"/>
            <a:ext cx="8297718" cy="1985165"/>
          </a:xfrm>
        </p:spPr>
        <p:txBody>
          <a:bodyPr>
            <a:noAutofit/>
          </a:bodyPr>
          <a:lstStyle/>
          <a:p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να πετύχουμε τον σκοπό μας, θα πρέπει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l-GR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C000"/>
              </a:buClr>
              <a:buFont typeface="Wingdings" panose="05000000000000000000" pitchFamily="2" charset="2"/>
              <a:buChar char="&amp;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αταρχήν να αποδεχθούμε το γεγονός ότι ο τρόπος με τον οποίο αξιολογούμε τους μαθητές μας μέχρι σήμερα είναι αναχρονιστικός και </a:t>
            </a:r>
            <a:r>
              <a:rPr lang="el-GR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χρειάζεται βελτίωση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&amp;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C000"/>
              </a:buClr>
              <a:buFont typeface="Wingdings" panose="05000000000000000000" pitchFamily="2" charset="2"/>
              <a:buChar char="&amp;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αξιολόγηση είναι μια </a:t>
            </a:r>
            <a:r>
              <a:rPr lang="el-GR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επίπονη διαδικασία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που χρειάζεται να αφιερώσουμε </a:t>
            </a:r>
            <a:r>
              <a:rPr lang="el-GR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αρκετό χρόνο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για να έχουμε τα βέλτιστα αποτελέσματα προς </a:t>
            </a:r>
            <a:r>
              <a:rPr lang="el-GR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όφελος των μαθητών μας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315490" y="1369770"/>
            <a:ext cx="76160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Σκοπός και στόχος της Περιγραφικής Αξιολόγησης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Αποτέλεσμα εικόνας για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870" y="929027"/>
            <a:ext cx="2024485" cy="20244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44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3350360" y="2072740"/>
            <a:ext cx="4918622" cy="1985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ικανοποίηση των παραπάνω οδηγεί στην </a:t>
            </a:r>
            <a:r>
              <a:rPr lang="el-G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διερεύνηση</a:t>
            </a:r>
            <a:r>
              <a:rPr lang="el-G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l-G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κατανόηση</a:t>
            </a:r>
            <a:r>
              <a:rPr lang="el-G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της ρουμπρίκας</a:t>
            </a:r>
            <a:endParaRPr lang="el-G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1009" y="5053561"/>
            <a:ext cx="7482546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ονομάζεται Ρουμπρίκα; =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Μέθοδος </a:t>
            </a:r>
            <a:r>
              <a:rPr lang="el-G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περιγραφικής αξιολόγησης των μαθητών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pic>
        <p:nvPicPr>
          <p:cNvPr id="9220" name="Picture 4" descr="Αποτέλεσμα εικόνας για evaluatio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2243532"/>
            <a:ext cx="1626747" cy="164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04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260" y="2360065"/>
            <a:ext cx="8551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αξιολόγηση της Δημιουργικής Εργασίας στο Λύκειο περιλαμβάνει παιδευτικές διαδικασίες που έχουν </a:t>
            </a:r>
            <a:r>
              <a:rPr lang="el-GR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καινοτόμο χαρακτήρα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βασίζεται στις Κλίμακες Διαβαθμισμένων Κριτηρίων ή στην λεγόμενη Ρουμπρίκα. </a:t>
            </a:r>
            <a:endParaRPr lang="el-G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/>
        </p:nvSpPr>
        <p:spPr>
          <a:xfrm>
            <a:off x="303650" y="1357181"/>
            <a:ext cx="6771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Το Θεωρητικό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Υπόβαθρο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592379" y="4039820"/>
            <a:ext cx="8146245" cy="2443280"/>
            <a:chOff x="592379" y="4039820"/>
            <a:chExt cx="8146245" cy="2443280"/>
          </a:xfrm>
        </p:grpSpPr>
        <p:sp>
          <p:nvSpPr>
            <p:cNvPr id="7" name="TextBox 6"/>
            <p:cNvSpPr txBox="1"/>
            <p:nvPr/>
          </p:nvSpPr>
          <p:spPr>
            <a:xfrm>
              <a:off x="592379" y="4544108"/>
              <a:ext cx="814624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l-GR" sz="2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Η μέθοδος αξιολόγησης είναι γνωστή </a:t>
              </a:r>
              <a:r>
                <a:rPr lang="el-GR" sz="2400" b="1" u="sng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εκ των προτέρων</a:t>
              </a:r>
              <a:r>
                <a:rPr lang="el-GR" sz="2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στους μαθητές και κατασκευάζεται από τους εκπαιδευτικούς όπως επίσης καθοδηγεί τόσο τον εκπαιδευτικό όσο και τον μαθητή στην υλοποίηση της δημιουργικής εργασίας</a:t>
              </a:r>
              <a:endParaRPr lang="el-GR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Στρογγυλεμένο ορθογώνιο 1"/>
            <p:cNvSpPr/>
            <p:nvPr/>
          </p:nvSpPr>
          <p:spPr>
            <a:xfrm>
              <a:off x="1670605" y="4039820"/>
              <a:ext cx="6108200" cy="44689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Τι είναι σημαντικό σε αυτή τον τρόπο αξιολόγησης:</a:t>
              </a:r>
              <a:endParaRPr lang="el-GR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406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43555" y="1949880"/>
            <a:ext cx="83178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αξιολόγηση, ως μέρος </a:t>
            </a:r>
            <a:r>
              <a:rPr lang="el-G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πλέον της </a:t>
            </a:r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διδακτικής </a:t>
            </a:r>
            <a:r>
              <a:rPr lang="el-G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μεθοδολογίας πρέπει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l-GR" sz="2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l-GR" sz="2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2"/>
              </a:buBlip>
            </a:pPr>
            <a:r>
              <a:rPr lang="el-GR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</a:t>
            </a:r>
            <a:r>
              <a:rPr lang="el-G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εμπεριέχει </a:t>
            </a:r>
            <a:r>
              <a:rPr lang="el-GR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περισσότερο </a:t>
            </a:r>
            <a:r>
              <a:rPr lang="el-GR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κατευθύνσεις </a:t>
            </a:r>
            <a:r>
              <a:rPr lang="el-GR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ανατροφοδότηση</a:t>
            </a:r>
            <a:r>
              <a:rPr lang="el-G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παρά τυπικές αξιολογικές κρίσεις.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defTabSz="447675">
              <a:buBlip>
                <a:blip r:embed="rId2"/>
              </a:buBlip>
            </a:pPr>
            <a:r>
              <a:rPr lang="el-GR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καθίσταται </a:t>
            </a:r>
            <a:r>
              <a:rPr lang="el-GR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προνομιακό εργαλείο αποτίμησης </a:t>
            </a:r>
            <a:r>
              <a:rPr lang="el-G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της ίδιας της εκπαιδευτικής </a:t>
            </a:r>
            <a:r>
              <a:rPr lang="el-GR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διαδικασίας.</a:t>
            </a:r>
          </a:p>
          <a:p>
            <a:pPr marL="457200" indent="-457200" algn="just" defTabSz="447675">
              <a:buFont typeface="+mj-lt"/>
              <a:buAutoNum type="arabicPeriod" startAt="2"/>
            </a:pPr>
            <a:endParaRPr lang="el-G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defTabSz="447675">
              <a:buBlip>
                <a:blip r:embed="rId2"/>
              </a:buBlip>
            </a:pPr>
            <a:r>
              <a:rPr lang="el-GR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</a:t>
            </a:r>
            <a:r>
              <a:rPr lang="el-GR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υπηρετεί και ευρύτερους σκοπούς της εκπαίδευσης, ενισχύοντας και </a:t>
            </a:r>
            <a:r>
              <a:rPr lang="el-GR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τροφοδοτώντας τους</a:t>
            </a:r>
            <a:r>
              <a:rPr lang="el-GR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λ.χ., μια συνεχή διαδικασία αναβάθμισης της συνειδητότητας και της υπευθυνότητας του δημοκρατικού πολίτη. </a:t>
            </a:r>
          </a:p>
          <a:p>
            <a:pPr marL="457200" indent="-457200" algn="just" defTabSz="447675">
              <a:buFont typeface="+mj-lt"/>
              <a:buAutoNum type="arabicPeriod" startAt="2"/>
            </a:pPr>
            <a:endParaRPr lang="el-G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143555" y="985720"/>
            <a:ext cx="6771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Το Θεωρητικό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Υπόβαθρο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13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59" y="2360065"/>
            <a:ext cx="8398775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συνύπαρξη – για την ώρα – νέων δυναμικών/ποιοτικών και παλαιότερων/τυπικών μεθόδων επιχειρεί να υπηρετήσει με συνέπεια τους στόχους που θέτουν και το εκπαιδευτικό σύστημα και η ανάγκη </a:t>
            </a:r>
            <a:r>
              <a:rPr lang="el-G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ανανέωσης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l-G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βελτίωσης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μεθόδων και διαδικασιών.</a:t>
            </a: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143555" y="1138425"/>
            <a:ext cx="6771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Είναι σημαντικό…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Αποτέλεσμα εικόνας για evaluati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Αποτέλεσμα εικόνας για evaluation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46" name="Picture 6" descr="Αποτέλεσμα εικόνας για evaluatio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320" y="4501651"/>
            <a:ext cx="2902652" cy="22261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2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2360" y="6540250"/>
            <a:ext cx="1221640" cy="307777"/>
          </a:xfrm>
          <a:prstGeom prst="rect">
            <a:avLst/>
          </a:prstGeom>
          <a:solidFill>
            <a:srgbClr val="CD212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bg1"/>
                </a:solidFill>
              </a:rPr>
              <a:t>ΠΕΚ Καβάλας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684" y="2818180"/>
            <a:ext cx="794549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ct val="50000"/>
              </a:spcBef>
              <a:buClr>
                <a:srgbClr val="FFFF00"/>
              </a:buClr>
              <a:buSzPct val="150000"/>
              <a:buFont typeface="Wingdings" panose="05000000000000000000" pitchFamily="2" charset="2"/>
              <a:buChar char=""/>
              <a:defRPr/>
            </a:pPr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</a:t>
            </a:r>
            <a:r>
              <a:rPr lang="el-G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μαθητής / η μαθήτρια να είναι πλήρως ενήμεροι </a:t>
            </a:r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 των προτέρων για </a:t>
            </a:r>
            <a:r>
              <a:rPr lang="el-G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τι </a:t>
            </a:r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ακριβώς ζητείται</a:t>
            </a:r>
            <a:r>
              <a:rPr lang="el-G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ct val="50000"/>
              </a:spcBef>
              <a:buClr>
                <a:srgbClr val="FFFF00"/>
              </a:buClr>
              <a:buSzPct val="150000"/>
              <a:buFont typeface="Wingdings" panose="05000000000000000000" pitchFamily="2" charset="2"/>
              <a:buChar char=""/>
              <a:defRPr/>
            </a:pPr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περιγραφή των κριτηρίων να επισημαίνεται </a:t>
            </a:r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κατάλληλα </a:t>
            </a:r>
            <a:r>
              <a:rPr lang="el-G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 τον αξιολογικό χαρακτήρα </a:t>
            </a:r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τους.</a:t>
            </a:r>
          </a:p>
          <a:p>
            <a:pPr marL="457200" indent="-457200" algn="just">
              <a:spcBef>
                <a:spcPct val="50000"/>
              </a:spcBef>
              <a:buClr>
                <a:srgbClr val="FFFF00"/>
              </a:buClr>
              <a:buSzPct val="150000"/>
              <a:buFont typeface="Wingdings" panose="05000000000000000000" pitchFamily="2" charset="2"/>
              <a:buChar char=""/>
              <a:defRPr/>
            </a:pPr>
            <a:r>
              <a:rPr lang="el-GR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κλίμακα </a:t>
            </a:r>
            <a:r>
              <a:rPr lang="el-GR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διαβάζεται ως σύνολο οδηγιών για τη σύνταξη των αντίστοιχων εργασιών. 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448964" y="1749245"/>
            <a:ext cx="80842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Ως προς τη δομή και την όψη Κλίμακας Διαβαθμισμένων Κριτηρίων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l-G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λαμβάνεται μέριμνα ώστε: 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6622</TotalTime>
  <Words>861</Words>
  <Application>Microsoft Office PowerPoint</Application>
  <PresentationFormat>Προβολή στην οθόνη (4:3)</PresentationFormat>
  <Paragraphs>113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8" baseType="lpstr">
      <vt:lpstr>Arial</vt:lpstr>
      <vt:lpstr>Calibri</vt:lpstr>
      <vt:lpstr>Wingdings</vt:lpstr>
      <vt:lpstr>Wingdings 2</vt:lpstr>
      <vt:lpstr>Wingdings 3</vt:lpstr>
      <vt:lpstr>Office Theme</vt:lpstr>
      <vt:lpstr>Δημιουργικές Εργασίες στο Γενικό Λύκειο:  Περιγραφική Αξιολόγηση-Θεωρία και Πράξη </vt:lpstr>
      <vt:lpstr>Περίγραμμα Παρουσίασης</vt:lpstr>
      <vt:lpstr>Στοχοσ η δημιουργια εργαλειων αξιολογησησ οπωσ ειναι: η ρουμπρικα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Δομή Ρουμπρίκας αξιολόγησης</vt:lpstr>
      <vt:lpstr>Ρουμπρίκα αξιολόγησης μαθητών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Συμπεράσματα</vt:lpstr>
      <vt:lpstr>Εργαλεία δημιουργίας ρουμπρικών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Επιμορφωση ΠΕ 04</dc:title>
  <dc:creator>ΔΗΜΗΤΡΙΟΣ ΘΕΟΔΩΡΙΔΗΣ</dc:creator>
  <cp:lastModifiedBy>User</cp:lastModifiedBy>
  <cp:revision>184</cp:revision>
  <dcterms:created xsi:type="dcterms:W3CDTF">2013-08-21T19:17:07Z</dcterms:created>
  <dcterms:modified xsi:type="dcterms:W3CDTF">2017-09-07T08:59:42Z</dcterms:modified>
</cp:coreProperties>
</file>