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6" r:id="rId5"/>
    <p:sldId id="259" r:id="rId6"/>
    <p:sldId id="257" r:id="rId7"/>
    <p:sldId id="269" r:id="rId8"/>
    <p:sldId id="271" r:id="rId9"/>
    <p:sldId id="272" r:id="rId10"/>
    <p:sldId id="273" r:id="rId11"/>
    <p:sldId id="261" r:id="rId12"/>
    <p:sldId id="262" r:id="rId13"/>
    <p:sldId id="274" r:id="rId14"/>
    <p:sldId id="270" r:id="rId15"/>
    <p:sldId id="267" r:id="rId16"/>
    <p:sldId id="268" r:id="rId17"/>
    <p:sldId id="264" r:id="rId18"/>
    <p:sldId id="26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1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86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3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5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72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2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3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7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29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01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1030-7B5E-48A6-9187-033C1005F950}" type="datetimeFigureOut">
              <a:rPr lang="el-GR" smtClean="0"/>
              <a:t>17/12/2017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FC06-F8C7-4F33-9107-472300CDDC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4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erasmusplus.partners/?ref=group_browse_new" TargetMode="External"/><Relationship Id="rId2" Type="http://schemas.openxmlformats.org/officeDocument/2006/relationships/hyperlink" Target="https://www.etwinning.net/el/pub/index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y.gr/el/component/k2/item/944-iky-ecas" TargetMode="External"/><Relationship Id="rId2" Type="http://schemas.openxmlformats.org/officeDocument/2006/relationships/hyperlink" Target="https://www.iky.gr/el/erasmus-plus-key2-action-2/aitiseis-ka1-kainotomia-kales-praktik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y.gr/erasmusplus-ka2" TargetMode="External"/><Relationship Id="rId2" Type="http://schemas.openxmlformats.org/officeDocument/2006/relationships/hyperlink" Target="https://www.iky.gr/erasmusplus-k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ky.gr/erasmusplus-ka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y.gr/el/erasmusplus" TargetMode="External"/><Relationship Id="rId2" Type="http://schemas.openxmlformats.org/officeDocument/2006/relationships/hyperlink" Target="http://ec.europa.eu/programmes/erasmus-plus/node_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Practical_Guide_for_School_Leaders_EL_final.pdf" TargetMode="External"/><Relationship Id="rId4" Type="http://schemas.openxmlformats.org/officeDocument/2006/relationships/hyperlink" Target="https://www.iky.gr/el/eggrafa-eplus/odigos-epl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&#913;&#957;&#945;&#963;&#967;&#949;&#948;&#953;&#945;&#963;&#956;&#972;&#962;%20&#964;&#951;&#962;%20&#949;&#954;&#960;&#945;&#943;&#948;&#949;&#965;&#963;&#951;&#962;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931;&#964;&#972;&#967;&#959;&#953;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ERASMUS+</a:t>
            </a:r>
            <a:br>
              <a:rPr lang="en-US" dirty="0" smtClean="0"/>
            </a:br>
            <a:r>
              <a:rPr lang="el-GR" sz="2800" dirty="0" smtClean="0"/>
              <a:t> 18 Δεκεμβρίου 2017</a:t>
            </a:r>
            <a:br>
              <a:rPr lang="el-GR" sz="2800" dirty="0" smtClean="0"/>
            </a:br>
            <a:r>
              <a:rPr lang="el-GR" sz="2800" dirty="0" smtClean="0"/>
              <a:t>ΠΕΚ- Καβάλα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56819"/>
            <a:ext cx="9144000" cy="16557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l-GR" dirty="0" smtClean="0"/>
          </a:p>
          <a:p>
            <a:endParaRPr lang="el-GR" sz="60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25" y="3792461"/>
            <a:ext cx="1570149" cy="13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>
                <a:solidFill>
                  <a:srgbClr val="0070C0"/>
                </a:solidFill>
              </a:rPr>
              <a:t>Τι συνήθως σκέφτομαι!</a:t>
            </a:r>
          </a:p>
          <a:p>
            <a:pPr marL="0" indent="0" algn="just">
              <a:buNone/>
            </a:pPr>
            <a:endParaRPr lang="el-GR" dirty="0">
              <a:solidFill>
                <a:srgbClr val="0070C0"/>
              </a:solidFill>
            </a:endParaRPr>
          </a:p>
          <a:p>
            <a:pPr algn="just"/>
            <a:r>
              <a:rPr lang="el-GR" dirty="0" smtClean="0">
                <a:solidFill>
                  <a:srgbClr val="0070C0"/>
                </a:solidFill>
              </a:rPr>
              <a:t>Δεν ξέρω ξένες γλώσσες ( δεν πειράζει , ξέρει ο/η συνάδελφος των Αγγλικών και σίγουρα και κάποιος άλλος/η στο σχολείο που θέλει να δουλέψετε μαζί)</a:t>
            </a:r>
          </a:p>
          <a:p>
            <a:pPr algn="just"/>
            <a:r>
              <a:rPr lang="el-GR" dirty="0" smtClean="0">
                <a:solidFill>
                  <a:srgbClr val="0070C0"/>
                </a:solidFill>
              </a:rPr>
              <a:t>Ξέρω «λίγα» Αγγλικά, μόνο </a:t>
            </a:r>
            <a:r>
              <a:rPr lang="en-US" dirty="0" smtClean="0">
                <a:solidFill>
                  <a:srgbClr val="0070C0"/>
                </a:solidFill>
              </a:rPr>
              <a:t>Lower </a:t>
            </a:r>
            <a:r>
              <a:rPr lang="el-GR" dirty="0" smtClean="0">
                <a:solidFill>
                  <a:srgbClr val="0070C0"/>
                </a:solidFill>
              </a:rPr>
              <a:t>έχω ( Ξέρεις!!!! Κι άλλοι το ίδιο ξέρουν). Το θέμα είναι να επικοινωνείς… με όποιον τρόπο μπορείς!</a:t>
            </a:r>
          </a:p>
          <a:p>
            <a:pPr algn="just"/>
            <a:endParaRPr lang="el-GR" dirty="0" smtClean="0">
              <a:solidFill>
                <a:srgbClr val="0070C0"/>
              </a:solidFill>
            </a:endParaRPr>
          </a:p>
          <a:p>
            <a:pPr algn="just"/>
            <a:r>
              <a:rPr lang="el-GR" dirty="0" smtClean="0">
                <a:solidFill>
                  <a:srgbClr val="0070C0"/>
                </a:solidFill>
              </a:rPr>
              <a:t>Θα τα καταφέρω;  ΝΑΙ!!!</a:t>
            </a: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Πριν ξεκινήσω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2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</a:t>
            </a:r>
            <a:br>
              <a:rPr lang="en-US" dirty="0" smtClean="0"/>
            </a:br>
            <a:r>
              <a:rPr lang="el-GR" dirty="0" smtClean="0"/>
              <a:t>Στρατηγικές Συμπράξεις ΚΑ2 / ΒΔ2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287887" y="2274838"/>
            <a:ext cx="88606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70C0"/>
                </a:solidFill>
              </a:rPr>
              <a:t>Στρατηγικές Συμπράξεις (Βασική Δράση 2): δίδεται η δυνατότητα σε σχολεία να συνεργασθούν με άλλα σχολεία και οργανισμούς με στόχο τη βελτίωση των προσεγγίσεων διδασκαλίας και μάθησης αλλά και της ποιότητας και της συνάφειας εκπαίδευσης και κατάρτισης. </a:t>
            </a:r>
          </a:p>
          <a:p>
            <a:pPr algn="just"/>
            <a:r>
              <a:rPr lang="el-GR" sz="2800" dirty="0" smtClean="0">
                <a:solidFill>
                  <a:srgbClr val="0070C0"/>
                </a:solidFill>
              </a:rPr>
              <a:t>Οι Στρατηγικές Συμπράξεις αποτελούν μέρος της Βασικής Δράσης 2, η οποία αποσκοπεί στην προώθηση της συνεργασίας με στόχο την καινοτομία στην εκπαίδευση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KA2 - Cooperation for Innovation and the Exchange of Good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KA219 - Strategic Partnerships for Schools Only</a:t>
            </a:r>
            <a:endParaRPr lang="el-GR" sz="2000" dirty="0" smtClean="0"/>
          </a:p>
          <a:p>
            <a:pPr algn="just"/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twinning</a:t>
            </a:r>
            <a:r>
              <a:rPr lang="el-GR" dirty="0" smtClean="0">
                <a:solidFill>
                  <a:srgbClr val="0070C0"/>
                </a:solidFill>
              </a:rPr>
              <a:t> -απαιτείται εγγραφή </a:t>
            </a:r>
          </a:p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https://www.etwinning.net/el/pub/index.htm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Στο </a:t>
            </a:r>
            <a:r>
              <a:rPr lang="en-US" dirty="0" smtClean="0">
                <a:solidFill>
                  <a:srgbClr val="0070C0"/>
                </a:solidFill>
              </a:rPr>
              <a:t>FB</a:t>
            </a:r>
            <a:r>
              <a:rPr lang="el-GR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https://www.facebook.com/groups/erasmusplus.partners/?ref=group_browse_new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Από συναδέλφους και σχολεία που υλοποίησαν ή υλοποιούν προγράμματα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Αναζήτηση Εταίρων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0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Τι να  έχω κατά νου όταν αναζητώ εταίρους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Από ποιες χώρες είναι  (όχι μόνο γεωγραφικά) αλλά σε σχέση με: 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Τι ξέρουν και μπορούν να κάνουν 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Τι ζητούν από μένα να κάνω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Πώς μπορούν να με βοηθήσουν να πετύχω τους στόχους μου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Ποιος είναι ο συντονιστής 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Καλύτερα να είμαι εταίρος …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Αναζήτηση Εταίρων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775648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Πώς παρουσιάζω το σχολείο;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Παρουσιάζω το σχολείο όπως είναι . Μια «εξωραϊσμένη» σχολική πραγματικότητα </a:t>
            </a:r>
            <a:r>
              <a:rPr lang="el-GR" b="1" dirty="0" smtClean="0">
                <a:solidFill>
                  <a:srgbClr val="0070C0"/>
                </a:solidFill>
              </a:rPr>
              <a:t>δεν είναι πάντα</a:t>
            </a:r>
            <a:r>
              <a:rPr lang="el-GR" dirty="0" smtClean="0">
                <a:solidFill>
                  <a:srgbClr val="0070C0"/>
                </a:solidFill>
              </a:rPr>
              <a:t> «ελκυστική» στα προγράμματα </a:t>
            </a:r>
            <a:r>
              <a:rPr lang="en-US" dirty="0" smtClean="0">
                <a:solidFill>
                  <a:srgbClr val="0070C0"/>
                </a:solidFill>
              </a:rPr>
              <a:t>Erasmus+</a:t>
            </a:r>
            <a:r>
              <a:rPr lang="el-GR" dirty="0" smtClean="0">
                <a:solidFill>
                  <a:srgbClr val="0070C0"/>
                </a:solidFill>
              </a:rPr>
              <a:t> 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Παρουσιάζω τους τομείς εξειδίκευσης σχολείου/εκπαιδευτικών/μαθητών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Παρουσιάζω ιδιαιτερότητες όπως : σχολείο ΖΕΠ, σχολείο με μαθητές  πχ στα όρια του κοινωνικού αποκλεισμού, πρόσφυγες , μετανάστες, μαθητές με ΕΜΔ κλπ.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 Όλα αυτά δίνουν προστιθέμενη αξία στο σχολείο τόσο κατά τη διαδικασία εξεύρεσης εταίρων αλλά κυρίως κατά τη διαδικασία  </a:t>
            </a:r>
            <a:r>
              <a:rPr lang="el-GR" dirty="0" err="1" smtClean="0">
                <a:solidFill>
                  <a:srgbClr val="0070C0"/>
                </a:solidFill>
              </a:rPr>
              <a:t>επιλεξιμότητας</a:t>
            </a:r>
            <a:r>
              <a:rPr lang="el-GR" dirty="0" smtClean="0">
                <a:solidFill>
                  <a:srgbClr val="0070C0"/>
                </a:solidFill>
              </a:rPr>
              <a:t> του προγράμματος</a:t>
            </a: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Αναζήτηση Εταίρων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18802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Αναζήτηση εταίρων  (περιγράφεται σε προηγούμενες διαφάνειες)</a:t>
            </a:r>
          </a:p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https://www.iky.gr/el/erasmus-plus-key2-action-2/aitiseis-ka1-kainotomia-kales-praktikes</a:t>
            </a: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Εγγραφή στο </a:t>
            </a:r>
            <a:r>
              <a:rPr lang="en-US" dirty="0" smtClean="0">
                <a:solidFill>
                  <a:srgbClr val="0070C0"/>
                </a:solidFill>
              </a:rPr>
              <a:t>EU Login</a:t>
            </a:r>
            <a:r>
              <a:rPr lang="el-GR" dirty="0" smtClean="0">
                <a:solidFill>
                  <a:srgbClr val="0070C0"/>
                </a:solidFill>
              </a:rPr>
              <a:t> για απόκτηση </a:t>
            </a:r>
            <a:r>
              <a:rPr lang="en-US" dirty="0" smtClean="0">
                <a:solidFill>
                  <a:srgbClr val="0070C0"/>
                </a:solidFill>
              </a:rPr>
              <a:t>PIC number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https://www.iky.gr/el/component/k2/item/944-iky-ecas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Συγγραφή της αίτησης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Είναι δουλειά του Συντονιστή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Ο κάθε εταίρος συμβάλλει στη συγγραφή της αίτησης δίνοντας στοιχεία που αφορούν στο σχολείο του και στο ρόλο/συμμετοχή του στο πρόγραμμα.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Αίτηση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3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Υποβολή αίτησης (Από τον συντονιστή) 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Τέλος Μαρτίου – Ακριβής ημερομηνία και ώρα ορίζεται από την ΕΕ /Εθνικές Μονάδες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Πού και πώς τα πληροφορούμαι όλα αυτά;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Από το ΙΚΥ, από τον συντονιστή -εταίρους</a:t>
            </a: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l-GR" dirty="0" smtClean="0"/>
              <a:t>Ημερομηνίες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93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Γνωστοποίηση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με </a:t>
            </a:r>
            <a:r>
              <a:rPr lang="en-US" dirty="0" smtClean="0">
                <a:solidFill>
                  <a:srgbClr val="0070C0"/>
                </a:solidFill>
              </a:rPr>
              <a:t>e-mail </a:t>
            </a:r>
            <a:r>
              <a:rPr lang="el-GR" dirty="0" smtClean="0">
                <a:solidFill>
                  <a:srgbClr val="0070C0"/>
                </a:solidFill>
              </a:rPr>
              <a:t> και επιστολή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Αποδοχή προγράμματος από το Σχολείο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Υπογραφή σύμβασης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Σεμινάριο διαχείρισης 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Καλή αρχή!</a:t>
            </a: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</a:t>
            </a:r>
            <a:br>
              <a:rPr lang="en-US" dirty="0" smtClean="0"/>
            </a:br>
            <a:r>
              <a:rPr lang="el-GR" dirty="0" smtClean="0"/>
              <a:t>Έγκριση Προγράμματος 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96" y="3168203"/>
            <a:ext cx="3561609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 smtClean="0"/>
              <a:t>Σας ευχαριστούμε!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3683" y="2121046"/>
            <a:ext cx="37297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Τι είναι… ή τι νομίζουμε ότι είναι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2277423"/>
            <a:ext cx="2353003" cy="216247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93" y="2274045"/>
            <a:ext cx="2219635" cy="233395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424" y="2277423"/>
            <a:ext cx="2124371" cy="211484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0" y="5056416"/>
            <a:ext cx="2676899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just">
              <a:buNone/>
            </a:pPr>
            <a:r>
              <a:rPr lang="el-GR" dirty="0" smtClean="0">
                <a:solidFill>
                  <a:srgbClr val="0070C0"/>
                </a:solidFill>
              </a:rPr>
              <a:t>Ένα </a:t>
            </a:r>
            <a:r>
              <a:rPr lang="el-GR" dirty="0">
                <a:solidFill>
                  <a:srgbClr val="0070C0"/>
                </a:solidFill>
              </a:rPr>
              <a:t>πρόγραμμα της Ευρωπαϊκής Επιτροπής για την εκπαίδευση, την κατάρτιση, τη νεολαία και τον αθλητισμό, που </a:t>
            </a:r>
            <a:r>
              <a:rPr lang="el-GR" dirty="0" smtClean="0">
                <a:solidFill>
                  <a:srgbClr val="0070C0"/>
                </a:solidFill>
              </a:rPr>
              <a:t>στοχεύει* </a:t>
            </a:r>
            <a:r>
              <a:rPr lang="el-GR" dirty="0">
                <a:solidFill>
                  <a:srgbClr val="0070C0"/>
                </a:solidFill>
              </a:rPr>
              <a:t>στην ενίσχυση των </a:t>
            </a:r>
            <a:r>
              <a:rPr lang="el-GR" dirty="0" smtClean="0">
                <a:solidFill>
                  <a:srgbClr val="0070C0"/>
                </a:solidFill>
              </a:rPr>
              <a:t>δεξιοτήτων* και </a:t>
            </a:r>
            <a:r>
              <a:rPr lang="el-GR" dirty="0">
                <a:solidFill>
                  <a:srgbClr val="0070C0"/>
                </a:solidFill>
              </a:rPr>
              <a:t>της </a:t>
            </a:r>
            <a:r>
              <a:rPr lang="el-GR" dirty="0" err="1">
                <a:solidFill>
                  <a:srgbClr val="0070C0"/>
                </a:solidFill>
              </a:rPr>
              <a:t>απασχολησιμότητας</a:t>
            </a:r>
            <a:r>
              <a:rPr lang="el-GR" dirty="0">
                <a:solidFill>
                  <a:srgbClr val="0070C0"/>
                </a:solidFill>
              </a:rPr>
              <a:t> καθώς και στον εκσυγχρονισμό των συστημάτων εκπαίδευσης, κατάρτισης και νεολαίας, σε όλους τους τομείς της Δια Βίου Μάθησης (Ανώτατη Εκπαίδευση, Επαγγελματική Εκπαίδευση και Κατάρτιση, Εκπαίδευση Ενηλίκων, Σχολική Εκπαίδευση, δραστηριότητες νεολαίας, </a:t>
            </a:r>
            <a:r>
              <a:rPr lang="el-GR" dirty="0" err="1">
                <a:solidFill>
                  <a:srgbClr val="0070C0"/>
                </a:solidFill>
              </a:rPr>
              <a:t>κτλ</a:t>
            </a:r>
            <a:r>
              <a:rPr lang="el-GR" dirty="0">
                <a:solidFill>
                  <a:srgbClr val="0070C0"/>
                </a:solidFill>
              </a:rPr>
              <a:t>). 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</a:t>
            </a:r>
            <a:r>
              <a:rPr lang="el-GR" dirty="0" smtClean="0"/>
              <a:t>λοιπόν είναι:</a:t>
            </a:r>
            <a:endParaRPr lang="el-GR" dirty="0"/>
          </a:p>
        </p:txBody>
      </p:sp>
      <p:sp>
        <p:nvSpPr>
          <p:cNvPr id="2" name="Κουμπί ενέργειας: Εμπρός ή Επόμενο 1">
            <a:hlinkClick r:id="rId2" action="ppaction://hlinksldjump" highlightClick="1"/>
          </p:cNvPr>
          <p:cNvSpPr/>
          <p:nvPr/>
        </p:nvSpPr>
        <p:spPr>
          <a:xfrm>
            <a:off x="838200" y="5893627"/>
            <a:ext cx="334851" cy="28333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Κουμπί ενέργειας: Εμπρός ή Επόμενο 3">
            <a:hlinkClick r:id="rId3" action="ppaction://hlinksldjump" highlightClick="1"/>
          </p:cNvPr>
          <p:cNvSpPr/>
          <p:nvPr/>
        </p:nvSpPr>
        <p:spPr>
          <a:xfrm>
            <a:off x="10844011" y="5893627"/>
            <a:ext cx="329485" cy="27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 smtClean="0"/>
              <a:t>Στόχοι Αειφόρου Ανάπτυξης</a:t>
            </a:r>
            <a:endParaRPr lang="el-GR" dirty="0"/>
          </a:p>
        </p:txBody>
      </p:sp>
      <p:sp>
        <p:nvSpPr>
          <p:cNvPr id="4" name="Κουμπί ενέργειας: Πίσω ή Προηγούμενο 3">
            <a:hlinkClick r:id="rId2" action="ppaction://hlinksldjump" highlightClick="1"/>
          </p:cNvPr>
          <p:cNvSpPr/>
          <p:nvPr/>
        </p:nvSpPr>
        <p:spPr>
          <a:xfrm>
            <a:off x="11204620" y="6349285"/>
            <a:ext cx="321972" cy="2962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52" y="1950992"/>
            <a:ext cx="8647096" cy="43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Το πρόγραμμα </a:t>
            </a:r>
            <a:r>
              <a:rPr lang="el-GR" dirty="0" err="1" smtClean="0">
                <a:solidFill>
                  <a:srgbClr val="0070C0"/>
                </a:solidFill>
              </a:rPr>
              <a:t>Erasmus</a:t>
            </a:r>
            <a:r>
              <a:rPr lang="el-GR" dirty="0" smtClean="0">
                <a:solidFill>
                  <a:srgbClr val="0070C0"/>
                </a:solidFill>
              </a:rPr>
              <a:t>+ δομείται σε 3 Βασικές Δράσεις (</a:t>
            </a:r>
            <a:r>
              <a:rPr lang="el-GR" dirty="0" err="1" smtClean="0">
                <a:solidFill>
                  <a:srgbClr val="0070C0"/>
                </a:solidFill>
              </a:rPr>
              <a:t>Key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err="1" smtClean="0">
                <a:solidFill>
                  <a:srgbClr val="0070C0"/>
                </a:solidFill>
              </a:rPr>
              <a:t>Actions</a:t>
            </a:r>
            <a:r>
              <a:rPr lang="el-GR" dirty="0" smtClean="0">
                <a:solidFill>
                  <a:srgbClr val="0070C0"/>
                </a:solidFill>
              </a:rPr>
              <a:t>) για την εκπαίδευση, την κατάρτιση και τη νεολαία οι οποίες είναι:</a:t>
            </a:r>
          </a:p>
          <a:p>
            <a:pPr marL="0" indent="0">
              <a:buNone/>
            </a:pPr>
            <a:endParaRPr lang="el-GR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u="sng" dirty="0" smtClean="0">
                <a:solidFill>
                  <a:srgbClr val="0070C0"/>
                </a:solidFill>
                <a:hlinkClick r:id="rId2"/>
              </a:rPr>
              <a:t>Βασική </a:t>
            </a:r>
            <a:r>
              <a:rPr lang="el-GR" u="sng" dirty="0">
                <a:solidFill>
                  <a:srgbClr val="0070C0"/>
                </a:solidFill>
                <a:hlinkClick r:id="rId2"/>
              </a:rPr>
              <a:t>Δράση 1 (KA1/ΒΔ1): Κινητικότητα των </a:t>
            </a:r>
            <a:r>
              <a:rPr lang="el-GR" u="sng" dirty="0" smtClean="0">
                <a:solidFill>
                  <a:srgbClr val="0070C0"/>
                </a:solidFill>
                <a:hlinkClick r:id="rId2"/>
              </a:rPr>
              <a:t>ατόμων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l-GR" u="sng" dirty="0" smtClean="0">
                <a:solidFill>
                  <a:srgbClr val="0070C0"/>
                </a:solidFill>
                <a:hlinkClick r:id="rId3"/>
              </a:rPr>
              <a:t>Βασική </a:t>
            </a:r>
            <a:r>
              <a:rPr lang="el-GR" u="sng" dirty="0">
                <a:solidFill>
                  <a:srgbClr val="0070C0"/>
                </a:solidFill>
                <a:hlinkClick r:id="rId3"/>
              </a:rPr>
              <a:t>Δράση 2 (ΚΑ2/ΒΔ2): Συνεργασία για την καινοτομία και την ανταλλαγή καλών </a:t>
            </a:r>
            <a:r>
              <a:rPr lang="el-GR" u="sng" dirty="0" smtClean="0">
                <a:solidFill>
                  <a:srgbClr val="0070C0"/>
                </a:solidFill>
                <a:hlinkClick r:id="rId3"/>
              </a:rPr>
              <a:t>πρακτικών</a:t>
            </a:r>
            <a:endParaRPr lang="el-GR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l-GR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u="sng" dirty="0" smtClean="0">
                <a:solidFill>
                  <a:srgbClr val="0070C0"/>
                </a:solidFill>
                <a:hlinkClick r:id="rId4"/>
              </a:rPr>
              <a:t>Βασική Δράση </a:t>
            </a:r>
            <a:r>
              <a:rPr lang="el-GR" u="sng" dirty="0">
                <a:solidFill>
                  <a:srgbClr val="0070C0"/>
                </a:solidFill>
                <a:hlinkClick r:id="rId4"/>
              </a:rPr>
              <a:t>3 (KA3/ΒΔ3): Ενίσχυση σε θέματα μεταρρυθμίσεων πολιτικής</a:t>
            </a:r>
            <a:endParaRPr lang="el-GR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endParaRPr lang="en-US" u="sng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</a:t>
            </a:r>
            <a:br>
              <a:rPr lang="en-US" dirty="0" smtClean="0"/>
            </a:br>
            <a:r>
              <a:rPr lang="el-GR" dirty="0" smtClean="0"/>
              <a:t>Βασικές Δράσεις - </a:t>
            </a:r>
            <a:r>
              <a:rPr lang="en-US" dirty="0" smtClean="0"/>
              <a:t>Key Actions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5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84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Ευρωπαϊκή Επιτροπή</a:t>
            </a:r>
            <a:r>
              <a:rPr lang="en-US" dirty="0" smtClean="0">
                <a:solidFill>
                  <a:srgbClr val="0070C0"/>
                </a:solidFill>
              </a:rPr>
              <a:t> &gt;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Erasmus+&gt; </a:t>
            </a:r>
            <a:r>
              <a:rPr lang="el-GR" dirty="0" smtClean="0">
                <a:solidFill>
                  <a:srgbClr val="0070C0"/>
                </a:solidFill>
              </a:rPr>
              <a:t>Τι είναι το </a:t>
            </a:r>
            <a:r>
              <a:rPr lang="en-US" dirty="0" smtClean="0">
                <a:solidFill>
                  <a:srgbClr val="0070C0"/>
                </a:solidFill>
              </a:rPr>
              <a:t>Erasmus+</a:t>
            </a:r>
            <a:endParaRPr lang="el-GR" dirty="0">
              <a:solidFill>
                <a:srgbClr val="0070C0"/>
              </a:solidFill>
              <a:hlinkClick r:id="rId2"/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http://ec.europa.eu/programmes/erasmus-plus/node_el</a:t>
            </a: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IKY&gt;Erasmus+</a:t>
            </a:r>
            <a:endParaRPr lang="en-US" dirty="0">
              <a:solidFill>
                <a:srgbClr val="0070C0"/>
              </a:solidFill>
              <a:hlinkClick r:id="rId3"/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https://www.iky.gr/el/erasmusplus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Οδηγός του προγράμματος</a:t>
            </a:r>
          </a:p>
          <a:p>
            <a:r>
              <a:rPr lang="el-GR" dirty="0" smtClean="0">
                <a:solidFill>
                  <a:srgbClr val="0070C0"/>
                </a:solidFill>
                <a:hlinkClick r:id="rId4"/>
              </a:rPr>
              <a:t>https://www.iky.gr/el/eggrafa-eplus/odigos-eplus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Πρακτικός Οδηγός για … Διευθυντές (Οφέλη και λεπτομέρειες)</a:t>
            </a:r>
          </a:p>
          <a:p>
            <a:r>
              <a:rPr lang="en-US" dirty="0" smtClean="0">
                <a:solidFill>
                  <a:srgbClr val="0070C0"/>
                </a:solidFill>
                <a:hlinkClick r:id="rId5" action="ppaction://hlinkfile"/>
              </a:rPr>
              <a:t>Practical_Guide_for_School_Leaders_EL_final.pdf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Βασικές πηγές πληροφόρησης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5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Απόκτηση δεξιοτήτων 21</a:t>
            </a:r>
            <a:r>
              <a:rPr lang="el-GR" baseline="30000" dirty="0" smtClean="0">
                <a:solidFill>
                  <a:srgbClr val="0070C0"/>
                </a:solidFill>
              </a:rPr>
              <a:t>ου</a:t>
            </a:r>
            <a:r>
              <a:rPr lang="el-GR" dirty="0" smtClean="0">
                <a:solidFill>
                  <a:srgbClr val="0070C0"/>
                </a:solidFill>
              </a:rPr>
              <a:t> αιώνα </a:t>
            </a:r>
            <a:r>
              <a:rPr lang="el-GR" sz="1500" dirty="0" smtClean="0">
                <a:solidFill>
                  <a:srgbClr val="0070C0"/>
                </a:solidFill>
                <a:hlinkClick r:id="rId2" action="ppaction://hlinkfile"/>
              </a:rPr>
              <a:t>Ανασχεδιασμός της εκπαίδευσης.</a:t>
            </a:r>
            <a:r>
              <a:rPr lang="en-US" sz="1500" dirty="0" smtClean="0">
                <a:solidFill>
                  <a:srgbClr val="0070C0"/>
                </a:solidFill>
                <a:hlinkClick r:id="rId2" action="ppaction://hlinkfile"/>
              </a:rPr>
              <a:t>pdf</a:t>
            </a:r>
            <a:endParaRPr lang="el-GR" sz="15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Επικοινωνία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Συνεργασία –Ομαδική Εργασία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Γλώσσες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ΤΠΕ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Κριτική Σκέψη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 Επίλυση Προβλημάτων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err="1" smtClean="0">
                <a:solidFill>
                  <a:srgbClr val="0070C0"/>
                </a:solidFill>
              </a:rPr>
              <a:t>Πολιτειότητα</a:t>
            </a:r>
            <a:endParaRPr lang="el-GR" i="1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70C0"/>
                </a:solidFill>
              </a:rPr>
              <a:t> Επιχειρηματικότητα</a:t>
            </a:r>
            <a:endParaRPr lang="el-GR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Διεύρυνση του ορίζοντα των </a:t>
            </a:r>
            <a:r>
              <a:rPr lang="el-GR" dirty="0" smtClean="0">
                <a:solidFill>
                  <a:srgbClr val="0070C0"/>
                </a:solidFill>
              </a:rPr>
              <a:t>μαθητών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Βελτίωση διδασκαλίας και μάθησης – Εισαγωγή καινοτομιών</a:t>
            </a:r>
            <a:endParaRPr lang="el-GR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Δυνατότητες </a:t>
            </a:r>
            <a:r>
              <a:rPr lang="el-GR" dirty="0">
                <a:solidFill>
                  <a:srgbClr val="0070C0"/>
                </a:solidFill>
              </a:rPr>
              <a:t>επαγγελματικής εξέλιξης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Βελτίωση του προφίλ του </a:t>
            </a:r>
            <a:r>
              <a:rPr lang="el-GR" dirty="0" smtClean="0">
                <a:solidFill>
                  <a:srgbClr val="0070C0"/>
                </a:solidFill>
              </a:rPr>
              <a:t>σχολείου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Εξοπλισμός του σχολείου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Γνωριμίες με τόπους κι ανθρώπους - Φιλίες</a:t>
            </a: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l-GR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λόγοι για </a:t>
            </a:r>
            <a:r>
              <a:rPr lang="en-US" dirty="0" smtClean="0"/>
              <a:t>Erasmus+</a:t>
            </a:r>
            <a:endParaRPr lang="el-GR" dirty="0"/>
          </a:p>
        </p:txBody>
      </p:sp>
      <p:sp>
        <p:nvSpPr>
          <p:cNvPr id="2" name="Κουμπί ενέργειας: Πίσω ή Προηγούμενο 1">
            <a:hlinkClick r:id="rId3" action="ppaction://hlinksldjump" highlightClick="1"/>
          </p:cNvPr>
          <p:cNvSpPr/>
          <p:nvPr/>
        </p:nvSpPr>
        <p:spPr>
          <a:xfrm>
            <a:off x="11449318" y="6311901"/>
            <a:ext cx="360609" cy="410872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3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… και πέρα από τα προηγούμενα…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                                                               Τι πρέπει να σκεφτώ!</a:t>
            </a:r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Γιατί θέλω να κάνω </a:t>
            </a:r>
            <a:r>
              <a:rPr lang="en-US" dirty="0" smtClean="0">
                <a:solidFill>
                  <a:srgbClr val="0070C0"/>
                </a:solidFill>
              </a:rPr>
              <a:t>Erasmus</a:t>
            </a:r>
            <a:r>
              <a:rPr lang="el-GR" dirty="0" smtClean="0">
                <a:solidFill>
                  <a:srgbClr val="0070C0"/>
                </a:solidFill>
              </a:rPr>
              <a:t>;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Τι περιμένω /προσδοκώ για :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Το σχολείο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Τους μαθητές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Τους συναδέλφους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Εμένα τον ίδιο/α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Ποιους στόχους βάζω (</a:t>
            </a:r>
            <a:r>
              <a:rPr lang="en-US" dirty="0" smtClean="0">
                <a:solidFill>
                  <a:srgbClr val="0070C0"/>
                </a:solidFill>
              </a:rPr>
              <a:t>SMART)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  <a:hlinkClick r:id="rId2" action="ppaction://hlinkfile"/>
              </a:rPr>
              <a:t>Στόχοι.</a:t>
            </a:r>
            <a:r>
              <a:rPr lang="en-US" dirty="0" smtClean="0">
                <a:solidFill>
                  <a:srgbClr val="0070C0"/>
                </a:solidFill>
                <a:hlinkClick r:id="rId2" action="ppaction://hlinkfile"/>
              </a:rPr>
              <a:t>pdf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Πριν ξεκινήσω…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Τι θέλω να κάνω στο πρόγραμμα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Να μάθω καινούρια πράγματα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Να εμβαθύνω διευρύνω υπάρχουσες γνώσεις δεξιότητες 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Να ηγηθώ του προγράμματος (συντονιστής)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Να συμμετέχω ως εταίρος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Τι είδους σύμπραξη θέλω να κάνω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Μόνο μεταξύ σχολείων (ΕΙΝΑΙ ΠΟΛΛΑ ΤΑ ΛΕΦΤΑ!!!!!!)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Μεταξύ σχολείων και άλλων οργανισμών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Με ποιους θα συνεργαστώ στο σχολείο </a:t>
            </a:r>
          </a:p>
        </p:txBody>
      </p:sp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Erasmus+ </a:t>
            </a:r>
            <a:br>
              <a:rPr lang="en-US" dirty="0" smtClean="0"/>
            </a:br>
            <a:r>
              <a:rPr lang="el-GR" dirty="0" smtClean="0"/>
              <a:t>Πριν ξεκινήσω 2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96" y="3794078"/>
            <a:ext cx="1635883" cy="14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763</Words>
  <Application>Microsoft Office PowerPoint</Application>
  <PresentationFormat>Ευρεία οθόνη</PresentationFormat>
  <Paragraphs>132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Θέμα του Office</vt:lpstr>
      <vt:lpstr>ERASMUS+  18 Δεκεμβρίου 2017 ΠΕΚ- Καβάλα </vt:lpstr>
      <vt:lpstr>Erasmus+  Τι είναι… ή τι νομίζουμε ότι είναι</vt:lpstr>
      <vt:lpstr>Erasmus+  λοιπόν είναι:</vt:lpstr>
      <vt:lpstr>Στόχοι Αειφόρου Ανάπτυξης</vt:lpstr>
      <vt:lpstr>Erasmus+ Βασικές Δράσεις - Key Actions</vt:lpstr>
      <vt:lpstr>Erasmus+  Βασικές πηγές πληροφόρησης</vt:lpstr>
      <vt:lpstr>Erasmus+  5+ λόγοι για Erasmus+</vt:lpstr>
      <vt:lpstr>Erasmus+  Πριν ξεκινήσω…</vt:lpstr>
      <vt:lpstr>Erasmus+  Πριν ξεκινήσω 2</vt:lpstr>
      <vt:lpstr>Erasmus+  Πριν ξεκινήσω 3</vt:lpstr>
      <vt:lpstr>Erasmus+ Στρατηγικές Συμπράξεις ΚΑ2 / ΒΔ2</vt:lpstr>
      <vt:lpstr>Erasmus+  Αναζήτηση Εταίρων</vt:lpstr>
      <vt:lpstr>Erasmus+  Αναζήτηση Εταίρων 2</vt:lpstr>
      <vt:lpstr>Erasmus+  Αναζήτηση Εταίρων 3</vt:lpstr>
      <vt:lpstr>Erasmus+  Αίτηση</vt:lpstr>
      <vt:lpstr>Erasmus+  Ημερομηνίες</vt:lpstr>
      <vt:lpstr>Erasmus+ Έγκριση Προγράμματος </vt:lpstr>
      <vt:lpstr>Σας ευχαριστούμε!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Pagona Theodoroudi</dc:creator>
  <cp:lastModifiedBy>Pagona Theodoroudi</cp:lastModifiedBy>
  <cp:revision>46</cp:revision>
  <dcterms:created xsi:type="dcterms:W3CDTF">2017-12-08T19:35:50Z</dcterms:created>
  <dcterms:modified xsi:type="dcterms:W3CDTF">2017-12-17T05:54:58Z</dcterms:modified>
</cp:coreProperties>
</file>